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314" r:id="rId3"/>
    <p:sldId id="257" r:id="rId4"/>
    <p:sldId id="260" r:id="rId5"/>
    <p:sldId id="315" r:id="rId6"/>
    <p:sldId id="320" r:id="rId7"/>
    <p:sldId id="319" r:id="rId8"/>
    <p:sldId id="321" r:id="rId9"/>
    <p:sldId id="322" r:id="rId10"/>
    <p:sldId id="323" r:id="rId11"/>
    <p:sldId id="344" r:id="rId12"/>
    <p:sldId id="324" r:id="rId13"/>
    <p:sldId id="342" r:id="rId14"/>
    <p:sldId id="334" r:id="rId15"/>
    <p:sldId id="372" r:id="rId16"/>
    <p:sldId id="369" r:id="rId17"/>
    <p:sldId id="370" r:id="rId18"/>
    <p:sldId id="371" r:id="rId19"/>
    <p:sldId id="373" r:id="rId20"/>
    <p:sldId id="374" r:id="rId21"/>
    <p:sldId id="376" r:id="rId22"/>
    <p:sldId id="375" r:id="rId23"/>
    <p:sldId id="377" r:id="rId24"/>
    <p:sldId id="339" r:id="rId25"/>
    <p:sldId id="335" r:id="rId26"/>
    <p:sldId id="336" r:id="rId27"/>
    <p:sldId id="337" r:id="rId28"/>
    <p:sldId id="338" r:id="rId29"/>
    <p:sldId id="345" r:id="rId30"/>
    <p:sldId id="346" r:id="rId31"/>
    <p:sldId id="362" r:id="rId32"/>
    <p:sldId id="341" r:id="rId33"/>
    <p:sldId id="343" r:id="rId34"/>
    <p:sldId id="366" r:id="rId35"/>
    <p:sldId id="365" r:id="rId36"/>
    <p:sldId id="347" r:id="rId37"/>
    <p:sldId id="352" r:id="rId38"/>
    <p:sldId id="353" r:id="rId39"/>
    <p:sldId id="293" r:id="rId40"/>
    <p:sldId id="291" r:id="rId41"/>
    <p:sldId id="289" r:id="rId42"/>
    <p:sldId id="379" r:id="rId43"/>
    <p:sldId id="367" r:id="rId44"/>
    <p:sldId id="364" r:id="rId4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5C29"/>
    <a:srgbClr val="F06E32"/>
    <a:srgbClr val="F07832"/>
    <a:srgbClr val="F08232"/>
    <a:srgbClr val="F68B32"/>
    <a:srgbClr val="E46C0A"/>
    <a:srgbClr val="9BBB59"/>
    <a:srgbClr val="8064A2"/>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95EC3FF-9682-4E38-A2C8-01FD2A99A8FA}" type="datetimeFigureOut">
              <a:rPr lang="en-US"/>
              <a:pPr/>
              <a:t>2/3/2014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09B922D1-ABDA-49DA-B99C-F4AEB8C8EC08}" type="slidenum">
              <a:rPr lang="en-US"/>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ea typeface="ＭＳ Ｐゴシック" pitchFamily="34" charset="-128"/>
              </a:rPr>
              <a:t>Picture</a:t>
            </a:r>
            <a:r>
              <a:rPr lang="en-US" smtClean="0">
                <a:ea typeface="ＭＳ Ｐゴシック" pitchFamily="34" charset="-128"/>
              </a:rPr>
              <a:t>: Contour ridge with shea tree in Fansirakoro (Kolokani district, Koulikoro region, Mali)</a:t>
            </a:r>
          </a:p>
        </p:txBody>
      </p:sp>
      <p:sp>
        <p:nvSpPr>
          <p:cNvPr id="15363" name="Slide Number Placeholder 3"/>
          <p:cNvSpPr>
            <a:spLocks noGrp="1"/>
          </p:cNvSpPr>
          <p:nvPr>
            <p:ph type="sldNum" sz="quarter" idx="5"/>
          </p:nvPr>
        </p:nvSpPr>
        <p:spPr bwMode="auto">
          <a:noFill/>
          <a:ln>
            <a:miter lim="800000"/>
            <a:headEnd/>
            <a:tailEnd/>
          </a:ln>
        </p:spPr>
        <p:txBody>
          <a:bodyPr/>
          <a:lstStyle/>
          <a:p>
            <a:fld id="{A5E8D195-C5FB-47C2-AB1F-56247DECE1DD}"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b="1" smtClean="0">
                <a:ea typeface="ＭＳ Ｐゴシック" pitchFamily="34" charset="-128"/>
              </a:rPr>
              <a:t>Food security profile:</a:t>
            </a:r>
            <a:r>
              <a:rPr lang="en-US" smtClean="0">
                <a:ea typeface="ＭＳ Ｐゴシック" pitchFamily="34" charset="-128"/>
              </a:rPr>
              <a:t> Mean Quantity of production and consumption for main crops in Farakoro and Kani per season .</a:t>
            </a:r>
          </a:p>
          <a:p>
            <a:r>
              <a:rPr lang="en-US" smtClean="0">
                <a:ea typeface="ＭＳ Ｐゴシック" pitchFamily="34" charset="-128"/>
              </a:rPr>
              <a:t> </a:t>
            </a:r>
          </a:p>
          <a:p>
            <a:r>
              <a:rPr lang="en-US" smtClean="0">
                <a:ea typeface="ＭＳ Ｐゴシック" pitchFamily="34" charset="-128"/>
              </a:rPr>
              <a:t>For the two villages Maize is the most consumed crop. Production of vegetable  is very marginal in the two villages for the population of households surveyed.</a:t>
            </a:r>
          </a:p>
          <a:p>
            <a:pPr eaLnBrk="1" hangingPunct="1"/>
            <a:endParaRPr lang="en-US" smtClean="0">
              <a:ea typeface="ＭＳ Ｐゴシック" pitchFamily="34" charset="-128"/>
            </a:endParaRPr>
          </a:p>
          <a:p>
            <a:pPr eaLnBrk="1" hangingPunct="1"/>
            <a:r>
              <a:rPr lang="en-US" b="1" smtClean="0">
                <a:ea typeface="ＭＳ Ｐゴシック" pitchFamily="34" charset="-128"/>
              </a:rPr>
              <a:t>Data analyses and publications:</a:t>
            </a:r>
          </a:p>
          <a:p>
            <a:pPr eaLnBrk="1" hangingPunct="1">
              <a:buFontTx/>
              <a:buChar char="-"/>
            </a:pPr>
            <a:r>
              <a:rPr lang="en-US" smtClean="0">
                <a:ea typeface="ＭＳ Ｐゴシック" pitchFamily="34" charset="-128"/>
              </a:rPr>
              <a:t>Forthcoming internal DSCRP report – outline currently being sketched out by Joachim and Manda</a:t>
            </a:r>
          </a:p>
          <a:p>
            <a:pPr eaLnBrk="1" hangingPunct="1">
              <a:buFontTx/>
              <a:buChar char="-"/>
            </a:pPr>
            <a:r>
              <a:rPr lang="en-US" smtClean="0">
                <a:ea typeface="ＭＳ Ｐゴシック" pitchFamily="34" charset="-128"/>
              </a:rPr>
              <a:t>Potential publications to be generated before data is released in public domain in end 2014:</a:t>
            </a:r>
          </a:p>
          <a:p>
            <a:pPr marL="628650" lvl="1" indent="-171450" eaLnBrk="1" hangingPunct="1">
              <a:buFontTx/>
              <a:buChar char="-"/>
            </a:pPr>
            <a:r>
              <a:rPr lang="en-US" smtClean="0">
                <a:ea typeface="ＭＳ Ｐゴシック" pitchFamily="34" charset="-128"/>
              </a:rPr>
              <a:t>A.A. Ayantunde: first, identify research questions</a:t>
            </a:r>
          </a:p>
          <a:p>
            <a:pPr marL="628650" lvl="1" indent="-171450" eaLnBrk="1" hangingPunct="1">
              <a:buFontTx/>
              <a:buChar char="-"/>
            </a:pPr>
            <a:r>
              <a:rPr lang="en-US" smtClean="0">
                <a:ea typeface="ＭＳ Ｐゴシック" pitchFamily="34" charset="-128"/>
              </a:rPr>
              <a:t>A.A. Ayantunde: compare KKM and WBS transects based on the CRP Dryland hypothesis of different potential for intensification along the two transects</a:t>
            </a:r>
          </a:p>
          <a:p>
            <a:pPr marL="628650" lvl="1" indent="-171450" eaLnBrk="1" hangingPunct="1">
              <a:buFontTx/>
              <a:buChar char="-"/>
            </a:pPr>
            <a:r>
              <a:rPr lang="en-US" smtClean="0">
                <a:ea typeface="ＭＳ Ｐゴシック" pitchFamily="34" charset="-128"/>
              </a:rPr>
              <a:t>A.A. Ayantunde: results on external inputs use, household assets, crop-livestock integration can provide some guidance on the potential for intensification</a:t>
            </a:r>
          </a:p>
          <a:p>
            <a:pPr eaLnBrk="1" hangingPunct="1">
              <a:buFontTx/>
              <a:buChar char="-"/>
            </a:pPr>
            <a:r>
              <a:rPr lang="en-US" smtClean="0">
                <a:ea typeface="ＭＳ Ｐゴシック" pitchFamily="34" charset="-128"/>
              </a:rPr>
              <a:t>Proposed next step: set up a task force for analysis and publication of HH survey results (I propose that A.A. Ayantunde leads that task force)</a:t>
            </a:r>
          </a:p>
          <a:p>
            <a:pPr eaLnBrk="1" hangingPunct="1">
              <a:buFontTx/>
              <a:buChar char="-"/>
            </a:pPr>
            <a:endParaRPr lang="en-US" smtClean="0">
              <a:ea typeface="ＭＳ Ｐゴシック" pitchFamily="34" charset="-128"/>
            </a:endParaRPr>
          </a:p>
          <a:p>
            <a:pPr marL="628650" lvl="1" indent="-171450" eaLnBrk="1" hangingPunct="1">
              <a:buFontTx/>
              <a:buChar char="-"/>
            </a:pPr>
            <a:endParaRPr lang="en-US" smtClean="0">
              <a:ea typeface="ＭＳ Ｐゴシック" pitchFamily="34" charset="-128"/>
            </a:endParaRPr>
          </a:p>
        </p:txBody>
      </p:sp>
      <p:sp>
        <p:nvSpPr>
          <p:cNvPr id="33795" name="Slide Number Placeholder 3"/>
          <p:cNvSpPr>
            <a:spLocks noGrp="1"/>
          </p:cNvSpPr>
          <p:nvPr>
            <p:ph type="sldNum" sz="quarter" idx="5"/>
          </p:nvPr>
        </p:nvSpPr>
        <p:spPr bwMode="auto">
          <a:noFill/>
          <a:ln>
            <a:miter lim="800000"/>
            <a:headEnd/>
            <a:tailEnd/>
          </a:ln>
        </p:spPr>
        <p:txBody>
          <a:bodyPr/>
          <a:lstStyle/>
          <a:p>
            <a:fld id="{96D97F1E-42A2-4D24-9225-B4AAE07D29CD}" type="slidenum">
              <a:rPr lang="en-US"/>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34" charset="-128"/>
            </a:endParaRPr>
          </a:p>
        </p:txBody>
      </p:sp>
      <p:sp>
        <p:nvSpPr>
          <p:cNvPr id="35843" name="Slide Number Placeholder 3"/>
          <p:cNvSpPr>
            <a:spLocks noGrp="1"/>
          </p:cNvSpPr>
          <p:nvPr>
            <p:ph type="sldNum" sz="quarter" idx="5"/>
          </p:nvPr>
        </p:nvSpPr>
        <p:spPr bwMode="auto">
          <a:noFill/>
          <a:ln>
            <a:miter lim="800000"/>
            <a:headEnd/>
            <a:tailEnd/>
          </a:ln>
        </p:spPr>
        <p:txBody>
          <a:bodyPr/>
          <a:lstStyle/>
          <a:p>
            <a:fld id="{3A3D46A3-9AD6-4F2F-BD54-D6272FAF8EA7}" type="slidenum">
              <a:rPr lang="en-US"/>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r>
              <a:rPr lang="en-US" b="1" smtClean="0">
                <a:ea typeface="ＭＳ Ｐゴシック" pitchFamily="34" charset="-128"/>
              </a:rPr>
              <a:t>Bottom-left figure: </a:t>
            </a:r>
            <a:r>
              <a:rPr lang="en-US" smtClean="0">
                <a:ea typeface="ＭＳ Ｐゴシック" pitchFamily="34" charset="-128"/>
              </a:rPr>
              <a:t>Conceptual representation of four farm types a three-dimensional space: resource endowment, land productivity, labour productivity and food self-sufficiency</a:t>
            </a:r>
          </a:p>
          <a:p>
            <a:pPr eaLnBrk="1" hangingPunct="1">
              <a:buFontTx/>
              <a:buChar char="-"/>
            </a:pPr>
            <a:r>
              <a:rPr lang="en-US" smtClean="0">
                <a:ea typeface="ＭＳ Ｐゴシック" pitchFamily="34" charset="-128"/>
              </a:rPr>
              <a:t>Cropland &gt; 5.8ha + TLU &gt; 2.2 + draft tools &gt; 2 =&gt; MRE</a:t>
            </a:r>
          </a:p>
          <a:p>
            <a:pPr eaLnBrk="1" hangingPunct="1">
              <a:buFontTx/>
              <a:buChar char="-"/>
            </a:pPr>
            <a:r>
              <a:rPr lang="en-US" smtClean="0">
                <a:ea typeface="ＭＳ Ｐゴシック" pitchFamily="34" charset="-128"/>
              </a:rPr>
              <a:t>Actives &gt; 9.5 persons =&gt; HRE</a:t>
            </a:r>
          </a:p>
          <a:p>
            <a:pPr eaLnBrk="1" hangingPunct="1">
              <a:buFontTx/>
              <a:buChar char="-"/>
            </a:pPr>
            <a:r>
              <a:rPr lang="en-US" smtClean="0">
                <a:ea typeface="ＭＳ Ｐゴシック" pitchFamily="34" charset="-128"/>
              </a:rPr>
              <a:t>TLU &gt; 21.4 =&gt; HRE-LH</a:t>
            </a:r>
          </a:p>
          <a:p>
            <a:pPr eaLnBrk="1" hangingPunct="1">
              <a:buFontTx/>
              <a:buChar char="-"/>
            </a:pPr>
            <a:endParaRPr lang="en-US" smtClean="0">
              <a:ea typeface="ＭＳ Ｐゴシック" pitchFamily="34" charset="-128"/>
            </a:endParaRPr>
          </a:p>
          <a:p>
            <a:pPr eaLnBrk="1" hangingPunct="1">
              <a:buFontTx/>
              <a:buChar char="-"/>
            </a:pPr>
            <a:endParaRPr lang="fr-FR" smtClean="0">
              <a:ea typeface="ＭＳ Ｐゴシック" pitchFamily="34" charset="-128"/>
            </a:endParaRPr>
          </a:p>
          <a:p>
            <a:pPr eaLnBrk="1" hangingPunct="1"/>
            <a:r>
              <a:rPr lang="en-US" b="1" smtClean="0">
                <a:ea typeface="ＭＳ Ｐゴシック" pitchFamily="34" charset="-128"/>
              </a:rPr>
              <a:t>Top-right figure: </a:t>
            </a:r>
            <a:r>
              <a:rPr lang="en-US" smtClean="0">
                <a:ea typeface="ＭＳ Ｐゴシック" pitchFamily="34" charset="-128"/>
              </a:rPr>
              <a:t>Overview of the possible farm trajectories</a:t>
            </a:r>
            <a:endParaRPr lang="fr-FR" smtClean="0">
              <a:ea typeface="ＭＳ Ｐゴシック" pitchFamily="34" charset="-128"/>
            </a:endParaRPr>
          </a:p>
          <a:p>
            <a:pPr eaLnBrk="1" hangingPunct="1"/>
            <a:endParaRPr lang="en-US" smtClean="0">
              <a:ea typeface="ＭＳ Ｐゴシック" pitchFamily="34" charset="-128"/>
            </a:endParaRPr>
          </a:p>
          <a:p>
            <a:r>
              <a:rPr lang="fr-FR" smtClean="0">
                <a:ea typeface="ＭＳ Ｐゴシック" pitchFamily="34" charset="-128"/>
              </a:rPr>
              <a:t>Experimental design : analysis of the monitoring of 30 farms in three villages of Koutiala region from 1994 to 2010 (IER </a:t>
            </a:r>
            <a:r>
              <a:rPr lang="fr-FR" altLang="en-US" smtClean="0">
                <a:ea typeface="ＭＳ Ｐゴシック" pitchFamily="34" charset="-128"/>
              </a:rPr>
              <a:t>‘</a:t>
            </a:r>
            <a:r>
              <a:rPr lang="fr-FR" smtClean="0">
                <a:ea typeface="ＭＳ Ｐゴシック" pitchFamily="34" charset="-128"/>
              </a:rPr>
              <a:t>SEP</a:t>
            </a:r>
            <a:r>
              <a:rPr lang="fr-FR" altLang="en-US" smtClean="0">
                <a:ea typeface="ＭＳ Ｐゴシック" pitchFamily="34" charset="-128"/>
              </a:rPr>
              <a:t>’</a:t>
            </a:r>
            <a:r>
              <a:rPr lang="fr-FR" smtClean="0">
                <a:ea typeface="ＭＳ Ｐゴシック" pitchFamily="34" charset="-128"/>
              </a:rPr>
              <a:t> dataset)</a:t>
            </a:r>
          </a:p>
          <a:p>
            <a:endParaRPr lang="fr-FR" smtClean="0">
              <a:ea typeface="ＭＳ Ｐゴシック" pitchFamily="34" charset="-128"/>
            </a:endParaRPr>
          </a:p>
          <a:p>
            <a:r>
              <a:rPr lang="fr-FR" smtClean="0">
                <a:ea typeface="ＭＳ Ｐゴシック" pitchFamily="34" charset="-128"/>
              </a:rPr>
              <a:t>Cf Falconnier et al. (2013) : « Understanding farm trajectories for better targeting of agricultural technologies » to be submitted to Agricultural Systems journal.</a:t>
            </a:r>
          </a:p>
          <a:p>
            <a:pPr eaLnBrk="1" hangingPunct="1"/>
            <a:endParaRPr lang="en-US" smtClean="0">
              <a:ea typeface="ＭＳ Ｐゴシック" pitchFamily="34" charset="-128"/>
            </a:endParaRPr>
          </a:p>
          <a:p>
            <a:pPr eaLnBrk="1" hangingPunct="1"/>
            <a:endParaRPr lang="en-US" smtClean="0">
              <a:ea typeface="ＭＳ Ｐゴシック" pitchFamily="34" charset="-128"/>
            </a:endParaRPr>
          </a:p>
          <a:p>
            <a:pPr eaLnBrk="1" hangingPunct="1"/>
            <a:endParaRPr lang="en-US" smtClean="0">
              <a:ea typeface="ＭＳ Ｐゴシック" pitchFamily="34" charset="-128"/>
            </a:endParaRPr>
          </a:p>
        </p:txBody>
      </p:sp>
      <p:sp>
        <p:nvSpPr>
          <p:cNvPr id="37891" name="Slide Number Placeholder 3"/>
          <p:cNvSpPr>
            <a:spLocks noGrp="1"/>
          </p:cNvSpPr>
          <p:nvPr>
            <p:ph type="sldNum" sz="quarter" idx="5"/>
          </p:nvPr>
        </p:nvSpPr>
        <p:spPr bwMode="auto">
          <a:noFill/>
          <a:ln>
            <a:miter lim="800000"/>
            <a:headEnd/>
            <a:tailEnd/>
          </a:ln>
        </p:spPr>
        <p:txBody>
          <a:bodyPr/>
          <a:lstStyle/>
          <a:p>
            <a:fld id="{290E97BE-9A5E-4DF0-9A23-88D832DF457B}"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defRPr/>
            </a:pPr>
            <a:r>
              <a:rPr lang="fr-FR" b="1" dirty="0" err="1" smtClean="0">
                <a:ea typeface="Times New Roman" pitchFamily="18" charset="0"/>
                <a:cs typeface="Calibri"/>
              </a:rPr>
              <a:t>Maps</a:t>
            </a:r>
            <a:r>
              <a:rPr lang="fr-FR" b="1" dirty="0" smtClean="0">
                <a:ea typeface="Times New Roman" pitchFamily="18" charset="0"/>
                <a:cs typeface="Calibri"/>
              </a:rPr>
              <a:t> of collective </a:t>
            </a:r>
            <a:r>
              <a:rPr lang="fr-FR" b="1" dirty="0" err="1" smtClean="0">
                <a:ea typeface="Times New Roman" pitchFamily="18" charset="0"/>
                <a:cs typeface="Calibri"/>
              </a:rPr>
              <a:t>resources</a:t>
            </a:r>
            <a:r>
              <a:rPr lang="fr-FR" b="1" dirty="0" smtClean="0">
                <a:ea typeface="Times New Roman" pitchFamily="18" charset="0"/>
                <a:cs typeface="Calibri"/>
              </a:rPr>
              <a:t>, </a:t>
            </a:r>
            <a:r>
              <a:rPr lang="fr-FR" b="1" dirty="0" err="1" smtClean="0">
                <a:ea typeface="Times New Roman" pitchFamily="18" charset="0"/>
                <a:cs typeface="Calibri"/>
              </a:rPr>
              <a:t>precursors</a:t>
            </a:r>
            <a:r>
              <a:rPr lang="fr-FR" b="1" dirty="0" smtClean="0">
                <a:ea typeface="Times New Roman" pitchFamily="18" charset="0"/>
                <a:cs typeface="Calibri"/>
              </a:rPr>
              <a:t> of:</a:t>
            </a:r>
          </a:p>
          <a:p>
            <a:pPr eaLnBrk="1" hangingPunct="1">
              <a:defRPr/>
            </a:pPr>
            <a:endParaRPr lang="fr-FR" dirty="0" smtClean="0">
              <a:ea typeface="Times New Roman" pitchFamily="18" charset="0"/>
              <a:cs typeface="Calibri"/>
            </a:endParaRPr>
          </a:p>
          <a:p>
            <a:pPr marL="171450" indent="-171450" eaLnBrk="1" hangingPunct="1">
              <a:buFontTx/>
              <a:buChar char="-"/>
              <a:defRPr/>
            </a:pPr>
            <a:r>
              <a:rPr lang="fr-FR" dirty="0" err="1" smtClean="0">
                <a:cs typeface="Calibri"/>
              </a:rPr>
              <a:t>Functional</a:t>
            </a:r>
            <a:r>
              <a:rPr lang="fr-FR" dirty="0" smtClean="0">
                <a:cs typeface="Calibri"/>
              </a:rPr>
              <a:t> </a:t>
            </a:r>
            <a:r>
              <a:rPr lang="fr-FR" dirty="0" err="1" smtClean="0">
                <a:cs typeface="Calibri"/>
              </a:rPr>
              <a:t>typology</a:t>
            </a:r>
            <a:r>
              <a:rPr lang="fr-FR" dirty="0" smtClean="0">
                <a:cs typeface="Calibri"/>
              </a:rPr>
              <a:t> (</a:t>
            </a:r>
            <a:r>
              <a:rPr lang="fr-FR" dirty="0" err="1" smtClean="0">
                <a:cs typeface="Calibri"/>
              </a:rPr>
              <a:t>herd</a:t>
            </a:r>
            <a:r>
              <a:rPr lang="fr-FR" dirty="0" smtClean="0">
                <a:cs typeface="Calibri"/>
              </a:rPr>
              <a:t> management)</a:t>
            </a:r>
          </a:p>
          <a:p>
            <a:pPr marL="171450" indent="-171450" eaLnBrk="1" hangingPunct="1">
              <a:buFontTx/>
              <a:buChar char="-"/>
              <a:defRPr/>
            </a:pPr>
            <a:r>
              <a:rPr lang="fr-FR" dirty="0" smtClean="0">
                <a:cs typeface="Calibri"/>
              </a:rPr>
              <a:t>Resource flow </a:t>
            </a:r>
            <a:r>
              <a:rPr lang="fr-FR" dirty="0" err="1" smtClean="0">
                <a:cs typeface="Calibri"/>
              </a:rPr>
              <a:t>maps</a:t>
            </a:r>
            <a:r>
              <a:rPr lang="fr-FR" dirty="0" smtClean="0">
                <a:cs typeface="Calibri"/>
              </a:rPr>
              <a:t> for </a:t>
            </a:r>
            <a:r>
              <a:rPr lang="fr-FR" dirty="0" err="1" smtClean="0">
                <a:cs typeface="Calibri"/>
              </a:rPr>
              <a:t>different</a:t>
            </a:r>
            <a:r>
              <a:rPr lang="fr-FR" dirty="0" smtClean="0">
                <a:cs typeface="Calibri"/>
              </a:rPr>
              <a:t> </a:t>
            </a:r>
            <a:r>
              <a:rPr lang="fr-FR" dirty="0" err="1" smtClean="0">
                <a:cs typeface="Calibri"/>
              </a:rPr>
              <a:t>farm</a:t>
            </a:r>
            <a:r>
              <a:rPr lang="fr-FR" dirty="0" smtClean="0">
                <a:cs typeface="Calibri"/>
              </a:rPr>
              <a:t> types</a:t>
            </a:r>
          </a:p>
          <a:p>
            <a:pPr marL="171450" indent="-171450" eaLnBrk="1" hangingPunct="1">
              <a:buFontTx/>
              <a:buChar char="-"/>
              <a:defRPr/>
            </a:pPr>
            <a:r>
              <a:rPr lang="fr-FR" dirty="0" err="1" smtClean="0">
                <a:cs typeface="Calibri"/>
              </a:rPr>
              <a:t>Both</a:t>
            </a:r>
            <a:r>
              <a:rPr lang="fr-FR" dirty="0" smtClean="0">
                <a:cs typeface="Calibri"/>
              </a:rPr>
              <a:t> </a:t>
            </a:r>
            <a:r>
              <a:rPr lang="fr-FR" dirty="0" err="1" smtClean="0">
                <a:cs typeface="Calibri"/>
              </a:rPr>
              <a:t>products</a:t>
            </a:r>
            <a:r>
              <a:rPr lang="fr-FR" dirty="0" smtClean="0">
                <a:cs typeface="Calibri"/>
              </a:rPr>
              <a:t> </a:t>
            </a:r>
            <a:r>
              <a:rPr lang="fr-FR" dirty="0" err="1" smtClean="0">
                <a:cs typeface="Calibri"/>
              </a:rPr>
              <a:t>will</a:t>
            </a:r>
            <a:r>
              <a:rPr lang="fr-FR" dirty="0" smtClean="0">
                <a:cs typeface="Calibri"/>
              </a:rPr>
              <a:t> </a:t>
            </a:r>
            <a:r>
              <a:rPr lang="fr-FR" dirty="0" err="1" smtClean="0">
                <a:cs typeface="Calibri"/>
              </a:rPr>
              <a:t>be</a:t>
            </a:r>
            <a:r>
              <a:rPr lang="fr-FR" dirty="0" smtClean="0">
                <a:cs typeface="Calibri"/>
              </a:rPr>
              <a:t> </a:t>
            </a:r>
            <a:r>
              <a:rPr lang="fr-FR" dirty="0" err="1" smtClean="0">
                <a:cs typeface="Calibri"/>
              </a:rPr>
              <a:t>established</a:t>
            </a:r>
            <a:r>
              <a:rPr lang="fr-FR" dirty="0" smtClean="0">
                <a:cs typeface="Calibri"/>
              </a:rPr>
              <a:t> </a:t>
            </a:r>
            <a:r>
              <a:rPr lang="fr-FR" dirty="0" err="1" smtClean="0">
                <a:cs typeface="Calibri"/>
              </a:rPr>
              <a:t>after</a:t>
            </a:r>
            <a:r>
              <a:rPr lang="fr-FR" dirty="0" smtClean="0">
                <a:cs typeface="Calibri"/>
              </a:rPr>
              <a:t> </a:t>
            </a:r>
            <a:r>
              <a:rPr lang="fr-FR" dirty="0" err="1" smtClean="0">
                <a:cs typeface="Calibri"/>
              </a:rPr>
              <a:t>detailed</a:t>
            </a:r>
            <a:r>
              <a:rPr lang="fr-FR" dirty="0" smtClean="0">
                <a:cs typeface="Calibri"/>
              </a:rPr>
              <a:t> </a:t>
            </a:r>
            <a:r>
              <a:rPr lang="fr-FR" dirty="0" err="1" smtClean="0">
                <a:cs typeface="Calibri"/>
              </a:rPr>
              <a:t>characterization</a:t>
            </a:r>
            <a:r>
              <a:rPr lang="fr-FR" dirty="0" smtClean="0">
                <a:cs typeface="Calibri"/>
              </a:rPr>
              <a:t> of 36 </a:t>
            </a:r>
            <a:r>
              <a:rPr lang="fr-FR" dirty="0" err="1" smtClean="0">
                <a:cs typeface="Calibri"/>
              </a:rPr>
              <a:t>farms</a:t>
            </a:r>
            <a:r>
              <a:rPr lang="fr-FR" dirty="0" smtClean="0">
                <a:cs typeface="Calibri"/>
              </a:rPr>
              <a:t> in </a:t>
            </a:r>
            <a:r>
              <a:rPr lang="fr-FR" dirty="0" err="1" smtClean="0">
                <a:cs typeface="Calibri"/>
              </a:rPr>
              <a:t>Nanposela</a:t>
            </a:r>
            <a:r>
              <a:rPr lang="fr-FR" dirty="0" smtClean="0">
                <a:cs typeface="Calibri"/>
              </a:rPr>
              <a:t>, </a:t>
            </a:r>
            <a:r>
              <a:rPr lang="fr-FR" dirty="0" err="1" smtClean="0">
                <a:cs typeface="Calibri"/>
              </a:rPr>
              <a:t>Nintabuguro</a:t>
            </a:r>
            <a:r>
              <a:rPr lang="fr-FR" dirty="0" smtClean="0">
                <a:cs typeface="Calibri"/>
              </a:rPr>
              <a:t>, </a:t>
            </a:r>
            <a:r>
              <a:rPr lang="fr-FR" dirty="0" err="1" smtClean="0">
                <a:cs typeface="Calibri"/>
              </a:rPr>
              <a:t>Mpereso</a:t>
            </a:r>
            <a:r>
              <a:rPr lang="fr-FR" dirty="0" smtClean="0">
                <a:cs typeface="Calibri"/>
              </a:rPr>
              <a:t> (Jan. 2014)</a:t>
            </a:r>
          </a:p>
          <a:p>
            <a:pPr marL="171450" indent="-171450" eaLnBrk="1" hangingPunct="1">
              <a:buFontTx/>
              <a:buChar char="-"/>
              <a:defRPr/>
            </a:pPr>
            <a:endParaRPr lang="fr-FR" dirty="0" smtClean="0">
              <a:cs typeface="Calibri"/>
            </a:endParaRPr>
          </a:p>
          <a:p>
            <a:pPr>
              <a:defRPr/>
            </a:pPr>
            <a:r>
              <a:rPr lang="en-US" b="1" dirty="0" smtClean="0"/>
              <a:t>Farm characterization combines biophysical assessments of cropland with socio-economic survey data</a:t>
            </a:r>
          </a:p>
          <a:p>
            <a:pPr lvl="1">
              <a:defRPr/>
            </a:pPr>
            <a:r>
              <a:rPr lang="en-US" dirty="0" smtClean="0"/>
              <a:t>In progress in </a:t>
            </a:r>
            <a:r>
              <a:rPr lang="en-US" dirty="0" err="1" smtClean="0"/>
              <a:t>Sibirila</a:t>
            </a:r>
            <a:r>
              <a:rPr lang="en-US" dirty="0" smtClean="0"/>
              <a:t>, </a:t>
            </a:r>
            <a:r>
              <a:rPr lang="en-US" dirty="0" err="1" smtClean="0"/>
              <a:t>Dieba</a:t>
            </a:r>
            <a:r>
              <a:rPr lang="en-US" dirty="0" smtClean="0"/>
              <a:t> (</a:t>
            </a:r>
            <a:r>
              <a:rPr lang="en-US" dirty="0" err="1" smtClean="0"/>
              <a:t>Bougouni</a:t>
            </a:r>
            <a:r>
              <a:rPr lang="en-US" dirty="0" smtClean="0"/>
              <a:t>) and </a:t>
            </a:r>
            <a:r>
              <a:rPr lang="en-US" dirty="0" err="1" smtClean="0"/>
              <a:t>Sirakele</a:t>
            </a:r>
            <a:r>
              <a:rPr lang="en-US" dirty="0" smtClean="0"/>
              <a:t> (</a:t>
            </a:r>
            <a:r>
              <a:rPr lang="en-US" dirty="0" err="1" smtClean="0"/>
              <a:t>Koutiala</a:t>
            </a:r>
            <a:r>
              <a:rPr lang="en-US" dirty="0" smtClean="0"/>
              <a:t>)</a:t>
            </a:r>
          </a:p>
          <a:p>
            <a:pPr>
              <a:defRPr/>
            </a:pPr>
            <a:r>
              <a:rPr lang="en-US" b="1" dirty="0" smtClean="0"/>
              <a:t>Biomass assessment</a:t>
            </a:r>
            <a:r>
              <a:rPr lang="en-US" dirty="0" smtClean="0"/>
              <a:t> on non-crop areas will be combined with information regarding land use practices, including grazing itineraries and animal feeding practices to understand the contribution of non-cropped areas to farming system productivity and household livelihoods</a:t>
            </a:r>
          </a:p>
          <a:p>
            <a:pPr marL="171450" indent="-171450" eaLnBrk="1" hangingPunct="1">
              <a:buFontTx/>
              <a:buChar char="-"/>
              <a:defRPr/>
            </a:pPr>
            <a:endParaRPr lang="fr-FR" dirty="0" smtClean="0">
              <a:cs typeface="Calibri"/>
            </a:endParaRPr>
          </a:p>
        </p:txBody>
      </p:sp>
      <p:sp>
        <p:nvSpPr>
          <p:cNvPr id="39939" name="Slide Number Placeholder 3"/>
          <p:cNvSpPr>
            <a:spLocks noGrp="1"/>
          </p:cNvSpPr>
          <p:nvPr>
            <p:ph type="sldNum" sz="quarter" idx="5"/>
          </p:nvPr>
        </p:nvSpPr>
        <p:spPr bwMode="auto">
          <a:noFill/>
          <a:ln>
            <a:miter lim="800000"/>
            <a:headEnd/>
            <a:tailEnd/>
          </a:ln>
        </p:spPr>
        <p:txBody>
          <a:bodyPr/>
          <a:lstStyle/>
          <a:p>
            <a:fld id="{3B5D66AC-11B9-4A00-A5B1-F3A75F8F0AC3}" type="slidenum">
              <a:rPr lang="en-US"/>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eaLnBrk="1" hangingPunct="1">
              <a:buFontTx/>
              <a:buChar char="-"/>
            </a:pPr>
            <a:r>
              <a:rPr lang="en-US" smtClean="0">
                <a:ea typeface="ＭＳ Ｐゴシック" pitchFamily="34" charset="-128"/>
              </a:rPr>
              <a:t>7 annuals biomass assessments deployed in 7 communities (2 test, 5 intervention) :</a:t>
            </a:r>
          </a:p>
          <a:p>
            <a:pPr marL="628650" lvl="1" indent="-171450" eaLnBrk="1" hangingPunct="1">
              <a:buFontTx/>
              <a:buChar char="-"/>
            </a:pPr>
            <a:r>
              <a:rPr lang="en-US" smtClean="0">
                <a:ea typeface="ＭＳ Ｐゴシック" pitchFamily="34" charset="-128"/>
              </a:rPr>
              <a:t>Sukumba (AMEDD), Dimabi (SARI)</a:t>
            </a:r>
          </a:p>
          <a:p>
            <a:pPr marL="628650" lvl="1" indent="-171450" eaLnBrk="1" hangingPunct="1">
              <a:buFontTx/>
              <a:buChar char="-"/>
            </a:pPr>
            <a:r>
              <a:rPr lang="en-US" smtClean="0">
                <a:ea typeface="ＭＳ Ｐゴシック" pitchFamily="34" charset="-128"/>
              </a:rPr>
              <a:t>Gourjia (INRAN), Ishiyawa, Kofa (CDA/BUK), Yagtuori (SARI), Kani (AMEDD)</a:t>
            </a:r>
          </a:p>
          <a:p>
            <a:pPr marL="628650" lvl="1" indent="-171450" eaLnBrk="1" hangingPunct="1">
              <a:buFontTx/>
              <a:buChar char="-"/>
            </a:pPr>
            <a:r>
              <a:rPr lang="en-US" smtClean="0">
                <a:ea typeface="ＭＳ Ｐゴシック" pitchFamily="34" charset="-128"/>
              </a:rPr>
              <a:t>no 2013 biomass assessment in Mahon, Burkina Faso (late CRP approval + late site identification)</a:t>
            </a:r>
          </a:p>
          <a:p>
            <a:pPr marL="171450" indent="-171450" eaLnBrk="1" hangingPunct="1">
              <a:buFontTx/>
              <a:buChar char="-"/>
            </a:pPr>
            <a:endParaRPr lang="en-US" smtClean="0">
              <a:ea typeface="ＭＳ Ｐゴシック" pitchFamily="34" charset="-128"/>
            </a:endParaRPr>
          </a:p>
          <a:p>
            <a:pPr marL="171450" indent="-171450" eaLnBrk="1" hangingPunct="1">
              <a:buFontTx/>
              <a:buChar char="-"/>
            </a:pPr>
            <a:r>
              <a:rPr lang="en-US" smtClean="0">
                <a:ea typeface="ＭＳ Ｐゴシック" pitchFamily="34" charset="-128"/>
              </a:rPr>
              <a:t>Protocol revised during 2013 to:</a:t>
            </a:r>
          </a:p>
          <a:p>
            <a:pPr marL="628650" lvl="1" indent="-171450" eaLnBrk="1" hangingPunct="1">
              <a:buFontTx/>
              <a:buChar char="-"/>
            </a:pPr>
            <a:r>
              <a:rPr lang="en-US" smtClean="0">
                <a:ea typeface="ＭＳ Ｐゴシック" pitchFamily="34" charset="-128"/>
              </a:rPr>
              <a:t>Increase sample size per species (now 7 land use types x 6 samples x 5 placelets) = 210 samples / site</a:t>
            </a:r>
          </a:p>
          <a:p>
            <a:pPr marL="628650" lvl="1" indent="-171450" eaLnBrk="1" hangingPunct="1">
              <a:buFontTx/>
              <a:buChar char="-"/>
            </a:pPr>
            <a:r>
              <a:rPr lang="en-US" smtClean="0">
                <a:ea typeface="ＭＳ Ｐゴシック" pitchFamily="34" charset="-128"/>
              </a:rPr>
              <a:t>Randomize sample distribution across households</a:t>
            </a:r>
          </a:p>
          <a:p>
            <a:pPr marL="628650" lvl="1" indent="-171450" eaLnBrk="1" hangingPunct="1">
              <a:buFontTx/>
              <a:buChar char="-"/>
            </a:pPr>
            <a:endParaRPr lang="en-US" smtClean="0">
              <a:ea typeface="ＭＳ Ｐゴシック" pitchFamily="34" charset="-128"/>
            </a:endParaRPr>
          </a:p>
        </p:txBody>
      </p:sp>
      <p:sp>
        <p:nvSpPr>
          <p:cNvPr id="41987" name="Slide Number Placeholder 3"/>
          <p:cNvSpPr>
            <a:spLocks noGrp="1"/>
          </p:cNvSpPr>
          <p:nvPr>
            <p:ph type="sldNum" sz="quarter" idx="5"/>
          </p:nvPr>
        </p:nvSpPr>
        <p:spPr bwMode="auto">
          <a:noFill/>
          <a:ln>
            <a:miter lim="800000"/>
            <a:headEnd/>
            <a:tailEnd/>
          </a:ln>
        </p:spPr>
        <p:txBody>
          <a:bodyPr/>
          <a:lstStyle/>
          <a:p>
            <a:fld id="{D335C2B8-422E-4E01-9B93-BA5738F9AD37}"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endParaRPr lang="en-US" smtClean="0">
              <a:ea typeface="ＭＳ Ｐゴシック" pitchFamily="34" charset="-128"/>
            </a:endParaRPr>
          </a:p>
        </p:txBody>
      </p:sp>
      <p:sp>
        <p:nvSpPr>
          <p:cNvPr id="44035" name="Slide Number Placeholder 3"/>
          <p:cNvSpPr>
            <a:spLocks noGrp="1"/>
          </p:cNvSpPr>
          <p:nvPr>
            <p:ph type="sldNum" sz="quarter" idx="5"/>
          </p:nvPr>
        </p:nvSpPr>
        <p:spPr bwMode="auto">
          <a:noFill/>
          <a:ln>
            <a:miter lim="800000"/>
            <a:headEnd/>
            <a:tailEnd/>
          </a:ln>
        </p:spPr>
        <p:txBody>
          <a:bodyPr/>
          <a:lstStyle/>
          <a:p>
            <a:fld id="{AAFA77EB-FC27-410B-B869-18E0FE47EA1E}" type="slidenum">
              <a:rPr lang="en-US"/>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endParaRPr lang="en-US" smtClean="0">
              <a:ea typeface="ＭＳ Ｐゴシック" pitchFamily="34" charset="-128"/>
            </a:endParaRPr>
          </a:p>
        </p:txBody>
      </p:sp>
      <p:sp>
        <p:nvSpPr>
          <p:cNvPr id="46083" name="Slide Number Placeholder 3"/>
          <p:cNvSpPr>
            <a:spLocks noGrp="1"/>
          </p:cNvSpPr>
          <p:nvPr>
            <p:ph type="sldNum" sz="quarter" idx="5"/>
          </p:nvPr>
        </p:nvSpPr>
        <p:spPr bwMode="auto">
          <a:noFill/>
          <a:ln>
            <a:miter lim="800000"/>
            <a:headEnd/>
            <a:tailEnd/>
          </a:ln>
        </p:spPr>
        <p:txBody>
          <a:bodyPr/>
          <a:lstStyle/>
          <a:p>
            <a:fld id="{B2714181-7D0D-43EB-89DF-1D738D26AA98}" type="slidenum">
              <a:rPr lang="en-US"/>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endParaRPr lang="en-US" smtClean="0">
              <a:ea typeface="ＭＳ Ｐゴシック" pitchFamily="34" charset="-128"/>
            </a:endParaRPr>
          </a:p>
        </p:txBody>
      </p:sp>
      <p:sp>
        <p:nvSpPr>
          <p:cNvPr id="48131" name="Slide Number Placeholder 3"/>
          <p:cNvSpPr>
            <a:spLocks noGrp="1"/>
          </p:cNvSpPr>
          <p:nvPr>
            <p:ph type="sldNum" sz="quarter" idx="5"/>
          </p:nvPr>
        </p:nvSpPr>
        <p:spPr bwMode="auto">
          <a:noFill/>
          <a:ln>
            <a:miter lim="800000"/>
            <a:headEnd/>
            <a:tailEnd/>
          </a:ln>
        </p:spPr>
        <p:txBody>
          <a:bodyPr/>
          <a:lstStyle/>
          <a:p>
            <a:fld id="{11A9F617-25FE-470D-9347-9020AD471380}" type="slidenum">
              <a:rPr lang="en-US"/>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endParaRPr lang="en-US" smtClean="0">
              <a:ea typeface="ＭＳ Ｐゴシック" pitchFamily="34" charset="-128"/>
            </a:endParaRPr>
          </a:p>
        </p:txBody>
      </p:sp>
      <p:sp>
        <p:nvSpPr>
          <p:cNvPr id="50179" name="Slide Number Placeholder 3"/>
          <p:cNvSpPr>
            <a:spLocks noGrp="1"/>
          </p:cNvSpPr>
          <p:nvPr>
            <p:ph type="sldNum" sz="quarter" idx="5"/>
          </p:nvPr>
        </p:nvSpPr>
        <p:spPr bwMode="auto">
          <a:noFill/>
          <a:ln>
            <a:miter lim="800000"/>
            <a:headEnd/>
            <a:tailEnd/>
          </a:ln>
        </p:spPr>
        <p:txBody>
          <a:bodyPr/>
          <a:lstStyle/>
          <a:p>
            <a:fld id="{99871C4F-30EF-4241-A351-59232E648E0D}" type="slidenum">
              <a:rPr lang="en-US"/>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endParaRPr lang="en-US" smtClean="0">
              <a:ea typeface="ＭＳ Ｐゴシック" pitchFamily="34" charset="-128"/>
            </a:endParaRPr>
          </a:p>
        </p:txBody>
      </p:sp>
      <p:sp>
        <p:nvSpPr>
          <p:cNvPr id="52227" name="Slide Number Placeholder 3"/>
          <p:cNvSpPr>
            <a:spLocks noGrp="1"/>
          </p:cNvSpPr>
          <p:nvPr>
            <p:ph type="sldNum" sz="quarter" idx="5"/>
          </p:nvPr>
        </p:nvSpPr>
        <p:spPr bwMode="auto">
          <a:noFill/>
          <a:ln>
            <a:miter lim="800000"/>
            <a:headEnd/>
            <a:tailEnd/>
          </a:ln>
        </p:spPr>
        <p:txBody>
          <a:bodyPr/>
          <a:lstStyle/>
          <a:p>
            <a:fld id="{4F628462-3C35-45EE-B1E5-A15D0AB1AB2B}" type="slidenum">
              <a:rPr lang="en-US"/>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buFontTx/>
              <a:buChar char="-"/>
            </a:pPr>
            <a:r>
              <a:rPr lang="en-US" smtClean="0">
                <a:ea typeface="ＭＳ Ｐゴシック" pitchFamily="34" charset="-128"/>
              </a:rPr>
              <a:t>Set of 15 </a:t>
            </a:r>
            <a:r>
              <a:rPr lang="en-US" altLang="en-US" smtClean="0">
                <a:ea typeface="ＭＳ Ｐゴシック" pitchFamily="34" charset="-128"/>
              </a:rPr>
              <a:t>‘</a:t>
            </a:r>
            <a:r>
              <a:rPr lang="en-US" smtClean="0">
                <a:ea typeface="ＭＳ Ｐゴシック" pitchFamily="34" charset="-128"/>
              </a:rPr>
              <a:t>activities</a:t>
            </a:r>
            <a:r>
              <a:rPr lang="en-US" altLang="en-US" smtClean="0">
                <a:ea typeface="ＭＳ Ｐゴシック" pitchFamily="34" charset="-128"/>
              </a:rPr>
              <a:t>’</a:t>
            </a:r>
            <a:r>
              <a:rPr lang="en-US" smtClean="0">
                <a:ea typeface="ＭＳ Ｐゴシック" pitchFamily="34" charset="-128"/>
              </a:rPr>
              <a:t> identified during 1</a:t>
            </a:r>
            <a:r>
              <a:rPr lang="en-US" baseline="30000" smtClean="0">
                <a:ea typeface="ＭＳ Ｐゴシック" pitchFamily="34" charset="-128"/>
              </a:rPr>
              <a:t>st</a:t>
            </a:r>
            <a:r>
              <a:rPr lang="en-US" smtClean="0">
                <a:ea typeface="ＭＳ Ｐゴシック" pitchFamily="34" charset="-128"/>
              </a:rPr>
              <a:t> semester 2013</a:t>
            </a:r>
          </a:p>
          <a:p>
            <a:pPr marL="171450" indent="-171450" eaLnBrk="1" hangingPunct="1">
              <a:buFontTx/>
              <a:buChar char="-"/>
            </a:pPr>
            <a:r>
              <a:rPr lang="en-US" smtClean="0">
                <a:ea typeface="ＭＳ Ｐゴシック" pitchFamily="34" charset="-128"/>
              </a:rPr>
              <a:t>5 clusters:</a:t>
            </a:r>
          </a:p>
          <a:p>
            <a:pPr marL="628650" lvl="1" indent="-171450" eaLnBrk="1" hangingPunct="1">
              <a:buFontTx/>
              <a:buChar char="-"/>
            </a:pPr>
            <a:r>
              <a:rPr lang="en-US" smtClean="0">
                <a:ea typeface="ＭＳ Ｐゴシック" pitchFamily="34" charset="-128"/>
              </a:rPr>
              <a:t>Blue: </a:t>
            </a:r>
            <a:r>
              <a:rPr lang="en-IN" smtClean="0">
                <a:ea typeface="ＭＳ Ｐゴシック" pitchFamily="34" charset="-128"/>
              </a:rPr>
              <a:t>Targeting, baselines, typologies</a:t>
            </a:r>
          </a:p>
          <a:p>
            <a:pPr marL="628650" lvl="1" indent="-171450" eaLnBrk="1" hangingPunct="1">
              <a:buFontTx/>
              <a:buChar char="-"/>
            </a:pPr>
            <a:r>
              <a:rPr lang="en-IN" smtClean="0">
                <a:ea typeface="ＭＳ Ｐゴシック" pitchFamily="34" charset="-128"/>
              </a:rPr>
              <a:t>Purple: Biomass assessments, yield mapping, scenarios &amp; tradeoffs modeling</a:t>
            </a:r>
          </a:p>
          <a:p>
            <a:pPr marL="628650" lvl="1" indent="-171450" eaLnBrk="1" hangingPunct="1">
              <a:buFontTx/>
              <a:buChar char="-"/>
            </a:pPr>
            <a:r>
              <a:rPr lang="en-IN" smtClean="0">
                <a:ea typeface="ＭＳ Ｐゴシック" pitchFamily="34" charset="-128"/>
              </a:rPr>
              <a:t>Green: </a:t>
            </a:r>
            <a:r>
              <a:rPr lang="fr-FR" smtClean="0">
                <a:ea typeface="ＭＳ Ｐゴシック" pitchFamily="34" charset="-128"/>
              </a:rPr>
              <a:t>Stakeholder concertations, participatory approaches, platforms</a:t>
            </a:r>
          </a:p>
          <a:p>
            <a:pPr marL="628650" lvl="1" indent="-171450" eaLnBrk="1" hangingPunct="1">
              <a:buFontTx/>
              <a:buChar char="-"/>
            </a:pPr>
            <a:r>
              <a:rPr lang="fr-FR" smtClean="0">
                <a:ea typeface="ＭＳ Ｐゴシック" pitchFamily="34" charset="-128"/>
              </a:rPr>
              <a:t>Red: </a:t>
            </a:r>
            <a:r>
              <a:rPr lang="en-IN" smtClean="0">
                <a:ea typeface="ＭＳ Ｐゴシック" pitchFamily="34" charset="-128"/>
              </a:rPr>
              <a:t>Tests of intensification options</a:t>
            </a:r>
          </a:p>
          <a:p>
            <a:pPr marL="628650" lvl="1" indent="-171450" eaLnBrk="1" hangingPunct="1">
              <a:buFontTx/>
              <a:buChar char="-"/>
            </a:pPr>
            <a:r>
              <a:rPr lang="en-IN" smtClean="0">
                <a:ea typeface="ＭＳ Ｐゴシック" pitchFamily="34" charset="-128"/>
              </a:rPr>
              <a:t>Orange: </a:t>
            </a:r>
            <a:r>
              <a:rPr lang="fr-FR" smtClean="0">
                <a:ea typeface="ＭＳ Ｐゴシック" pitchFamily="34" charset="-128"/>
              </a:rPr>
              <a:t>Gender smart media, training tools &amp; capacity building</a:t>
            </a:r>
            <a:endParaRPr lang="en-IN" smtClean="0">
              <a:ea typeface="ＭＳ Ｐゴシック" pitchFamily="34" charset="-128"/>
            </a:endParaRPr>
          </a:p>
          <a:p>
            <a:pPr marL="171450" indent="-171450" eaLnBrk="1" hangingPunct="1">
              <a:buFontTx/>
              <a:buChar char="-"/>
            </a:pPr>
            <a:endParaRPr lang="en-US" smtClean="0">
              <a:ea typeface="ＭＳ Ｐゴシック" pitchFamily="34" charset="-128"/>
            </a:endParaRPr>
          </a:p>
          <a:p>
            <a:pPr marL="171450" indent="-171450" eaLnBrk="1" hangingPunct="1"/>
            <a:r>
              <a:rPr lang="en-US" smtClean="0">
                <a:ea typeface="ＭＳ Ｐゴシック" pitchFamily="34" charset="-128"/>
              </a:rPr>
              <a:t>- Presented during the Kumasi regional planning meeting, August 2013</a:t>
            </a:r>
          </a:p>
          <a:p>
            <a:pPr marL="171450" indent="-171450" eaLnBrk="1" hangingPunct="1"/>
            <a:r>
              <a:rPr lang="en-US" smtClean="0">
                <a:ea typeface="ＭＳ Ｐゴシック" pitchFamily="34" charset="-128"/>
              </a:rPr>
              <a:t>- distributed in the regional work plan by IDO and by action transect</a:t>
            </a:r>
          </a:p>
          <a:p>
            <a:pPr marL="171450" indent="-171450" eaLnBrk="1" hangingPunct="1"/>
            <a:endParaRPr lang="en-US" smtClean="0">
              <a:ea typeface="ＭＳ Ｐゴシック" pitchFamily="34" charset="-128"/>
            </a:endParaRPr>
          </a:p>
          <a:p>
            <a:pPr marL="171450" indent="-171450" eaLnBrk="1" hangingPunct="1"/>
            <a:r>
              <a:rPr lang="en-US" smtClean="0">
                <a:ea typeface="ＭＳ Ｐゴシック" pitchFamily="34" charset="-128"/>
              </a:rPr>
              <a:t>- FBA: crop-livestock integration as an entry point for intensification</a:t>
            </a:r>
          </a:p>
        </p:txBody>
      </p:sp>
      <p:sp>
        <p:nvSpPr>
          <p:cNvPr id="17411" name="Slide Number Placeholder 3"/>
          <p:cNvSpPr>
            <a:spLocks noGrp="1"/>
          </p:cNvSpPr>
          <p:nvPr>
            <p:ph type="sldNum" sz="quarter" idx="5"/>
          </p:nvPr>
        </p:nvSpPr>
        <p:spPr bwMode="auto">
          <a:noFill/>
          <a:ln>
            <a:miter lim="800000"/>
            <a:headEnd/>
            <a:tailEnd/>
          </a:ln>
        </p:spPr>
        <p:txBody>
          <a:bodyPr/>
          <a:lstStyle/>
          <a:p>
            <a:fld id="{CB6582E7-3ADE-444B-9E49-63C7AFEAE469}" type="slidenum">
              <a:rPr lang="en-US"/>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endParaRPr lang="en-US" smtClean="0">
              <a:ea typeface="ＭＳ Ｐゴシック" pitchFamily="34" charset="-128"/>
            </a:endParaRPr>
          </a:p>
        </p:txBody>
      </p:sp>
      <p:sp>
        <p:nvSpPr>
          <p:cNvPr id="54275" name="Slide Number Placeholder 3"/>
          <p:cNvSpPr>
            <a:spLocks noGrp="1"/>
          </p:cNvSpPr>
          <p:nvPr>
            <p:ph type="sldNum" sz="quarter" idx="5"/>
          </p:nvPr>
        </p:nvSpPr>
        <p:spPr bwMode="auto">
          <a:noFill/>
          <a:ln>
            <a:miter lim="800000"/>
            <a:headEnd/>
            <a:tailEnd/>
          </a:ln>
        </p:spPr>
        <p:txBody>
          <a:bodyPr/>
          <a:lstStyle/>
          <a:p>
            <a:fld id="{AEFB746F-7402-4587-A111-7036523899A7}" type="slidenum">
              <a:rPr lang="en-US"/>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endParaRPr lang="en-US" smtClean="0">
              <a:ea typeface="ＭＳ Ｐゴシック" pitchFamily="34" charset="-128"/>
            </a:endParaRPr>
          </a:p>
        </p:txBody>
      </p:sp>
      <p:sp>
        <p:nvSpPr>
          <p:cNvPr id="56323" name="Slide Number Placeholder 3"/>
          <p:cNvSpPr>
            <a:spLocks noGrp="1"/>
          </p:cNvSpPr>
          <p:nvPr>
            <p:ph type="sldNum" sz="quarter" idx="5"/>
          </p:nvPr>
        </p:nvSpPr>
        <p:spPr bwMode="auto">
          <a:noFill/>
          <a:ln>
            <a:miter lim="800000"/>
            <a:headEnd/>
            <a:tailEnd/>
          </a:ln>
        </p:spPr>
        <p:txBody>
          <a:bodyPr/>
          <a:lstStyle/>
          <a:p>
            <a:fld id="{0E624142-FE0C-4F12-94F0-4DF97B4AEA99}" type="slidenum">
              <a:rPr lang="en-US"/>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endParaRPr lang="en-US" smtClean="0">
              <a:ea typeface="ＭＳ Ｐゴシック" pitchFamily="34" charset="-128"/>
            </a:endParaRPr>
          </a:p>
        </p:txBody>
      </p:sp>
      <p:sp>
        <p:nvSpPr>
          <p:cNvPr id="58371" name="Slide Number Placeholder 3"/>
          <p:cNvSpPr>
            <a:spLocks noGrp="1"/>
          </p:cNvSpPr>
          <p:nvPr>
            <p:ph type="sldNum" sz="quarter" idx="5"/>
          </p:nvPr>
        </p:nvSpPr>
        <p:spPr bwMode="auto">
          <a:noFill/>
          <a:ln>
            <a:miter lim="800000"/>
            <a:headEnd/>
            <a:tailEnd/>
          </a:ln>
        </p:spPr>
        <p:txBody>
          <a:bodyPr/>
          <a:lstStyle/>
          <a:p>
            <a:fld id="{9B055189-CEBD-42F4-9AD2-AAC9103F4E42}" type="slidenum">
              <a:rPr lang="en-US"/>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ea typeface="ＭＳ Ｐゴシック" pitchFamily="34" charset="-128"/>
              </a:rPr>
              <a:t>Systematize yield variability mapping</a:t>
            </a:r>
          </a:p>
          <a:p>
            <a:pPr eaLnBrk="1" hangingPunct="1"/>
            <a:endParaRPr lang="en-US" smtClean="0">
              <a:ea typeface="ＭＳ Ｐゴシック" pitchFamily="34" charset="-128"/>
            </a:endParaRPr>
          </a:p>
          <a:p>
            <a:pPr eaLnBrk="1" hangingPunct="1"/>
            <a:r>
              <a:rPr lang="en-US" smtClean="0">
                <a:ea typeface="ＭＳ Ｐゴシック" pitchFamily="34" charset="-128"/>
              </a:rPr>
              <a:t>Ghana, Upper West Region - High fragmentation of land tenure – still large area uncultivated (low population density, ca. 25 hab.km-2) – mixed cropping very largely dominant – little to no animal traction – irregular field geometries not amenable to mechanization unless farms coalesce – extensification still more attractive</a:t>
            </a:r>
          </a:p>
          <a:p>
            <a:pPr eaLnBrk="1" hangingPunct="1"/>
            <a:endParaRPr lang="en-US" smtClean="0">
              <a:ea typeface="ＭＳ Ｐゴシック" pitchFamily="34" charset="-128"/>
            </a:endParaRPr>
          </a:p>
          <a:p>
            <a:pPr eaLnBrk="1" hangingPunct="1"/>
            <a:r>
              <a:rPr lang="en-US" smtClean="0">
                <a:ea typeface="ＭＳ Ｐゴシック" pitchFamily="34" charset="-128"/>
              </a:rPr>
              <a:t>Mali, Cotton Belt - Similar agro-ecology to previous (850mm rainfall) - regular field geometries more amenable to mechanization – animal traction everywhere – long history of intensification (cotton belt) – almost only sole crops in triennal rotations</a:t>
            </a:r>
          </a:p>
          <a:p>
            <a:pPr eaLnBrk="1" hangingPunct="1"/>
            <a:endParaRPr lang="en-US" smtClean="0">
              <a:ea typeface="ＭＳ Ｐゴシック" pitchFamily="34" charset="-128"/>
            </a:endParaRPr>
          </a:p>
          <a:p>
            <a:pPr eaLnBrk="1" hangingPunct="1"/>
            <a:r>
              <a:rPr lang="en-US" smtClean="0">
                <a:ea typeface="ＭＳ Ｐゴシック" pitchFamily="34" charset="-128"/>
              </a:rPr>
              <a:t>Reference to CerLiveTrees</a:t>
            </a:r>
          </a:p>
          <a:p>
            <a:pPr eaLnBrk="1" hangingPunct="1"/>
            <a:r>
              <a:rPr lang="en-US" smtClean="0">
                <a:ea typeface="ＭＳ Ｐゴシック" pitchFamily="34" charset="-128"/>
              </a:rPr>
              <a:t>Linkage to Full Biomass Asssessments</a:t>
            </a:r>
          </a:p>
          <a:p>
            <a:pPr eaLnBrk="1" hangingPunct="1"/>
            <a:r>
              <a:rPr lang="en-US" smtClean="0">
                <a:ea typeface="ＭＳ Ｐゴシック" pitchFamily="34" charset="-128"/>
              </a:rPr>
              <a:t>Participatory research tool</a:t>
            </a:r>
          </a:p>
        </p:txBody>
      </p:sp>
      <p:sp>
        <p:nvSpPr>
          <p:cNvPr id="60419" name="Slide Number Placeholder 3"/>
          <p:cNvSpPr>
            <a:spLocks noGrp="1"/>
          </p:cNvSpPr>
          <p:nvPr>
            <p:ph type="sldNum" sz="quarter" idx="5"/>
          </p:nvPr>
        </p:nvSpPr>
        <p:spPr bwMode="auto">
          <a:noFill/>
          <a:ln>
            <a:miter lim="800000"/>
            <a:headEnd/>
            <a:tailEnd/>
          </a:ln>
        </p:spPr>
        <p:txBody>
          <a:bodyPr/>
          <a:lstStyle/>
          <a:p>
            <a:fld id="{3AA1FE20-8CC8-45A8-B466-0093A3F0A14C}" type="slidenum">
              <a:rPr lang="en-US"/>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bwMode="auto">
          <a:noFill/>
        </p:spPr>
        <p:txBody>
          <a:bodyPr wrap="square" numCol="1" anchor="t" anchorCtr="0" compatLnSpc="1">
            <a:prstTxWarp prst="textNoShape">
              <a:avLst/>
            </a:prstTxWarp>
          </a:bodyPr>
          <a:lstStyle/>
          <a:p>
            <a:r>
              <a:rPr lang="fr-FR" smtClean="0">
                <a:ea typeface="ＭＳ Ｐゴシック" pitchFamily="34" charset="-128"/>
              </a:rPr>
              <a:t>No results yet</a:t>
            </a:r>
          </a:p>
          <a:p>
            <a:r>
              <a:rPr lang="fr-FR" smtClean="0">
                <a:ea typeface="ＭＳ Ｐゴシック" pitchFamily="34" charset="-128"/>
              </a:rPr>
              <a:t>The crop module of farmsim model (FIELD, cf figure) is under calibration for cotton, sorghum, maize, millet, groundnut, soybean and cowpea using data from N</a:t>
            </a:r>
            <a:r>
              <a:rPr lang="fr-FR" altLang="en-US" smtClean="0">
                <a:ea typeface="ＭＳ Ｐゴシック" pitchFamily="34" charset="-128"/>
              </a:rPr>
              <a:t>’</a:t>
            </a:r>
            <a:r>
              <a:rPr lang="fr-FR" altLang="ja-JP" smtClean="0">
                <a:ea typeface="ＭＳ Ｐゴシック" pitchFamily="34" charset="-128"/>
              </a:rPr>
              <a:t>Tarla long term experiment and McKinght/CRP DS trials results. </a:t>
            </a:r>
          </a:p>
          <a:p>
            <a:r>
              <a:rPr lang="fr-FR" smtClean="0">
                <a:ea typeface="ＭＳ Ｐゴシック" pitchFamily="34" charset="-128"/>
              </a:rPr>
              <a:t>Scenarios will be established with farmers in 2014</a:t>
            </a:r>
          </a:p>
        </p:txBody>
      </p:sp>
      <p:sp>
        <p:nvSpPr>
          <p:cNvPr id="62467" name="Slide Number Placeholder 3"/>
          <p:cNvSpPr>
            <a:spLocks noGrp="1"/>
          </p:cNvSpPr>
          <p:nvPr>
            <p:ph type="sldNum" sz="quarter" idx="5"/>
          </p:nvPr>
        </p:nvSpPr>
        <p:spPr bwMode="auto">
          <a:noFill/>
          <a:ln>
            <a:miter lim="800000"/>
            <a:headEnd/>
            <a:tailEnd/>
          </a:ln>
        </p:spPr>
        <p:txBody>
          <a:bodyPr/>
          <a:lstStyle/>
          <a:p>
            <a:fld id="{AFD5EBCD-97BE-4E3B-95D3-A8F540E77FA8}" type="slidenum">
              <a:rPr lang="en-US"/>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ea typeface="ＭＳ Ｐゴシック" pitchFamily="34" charset="-128"/>
              </a:rPr>
              <a:t>Millet yields: </a:t>
            </a:r>
            <a:r>
              <a:rPr lang="en-US" smtClean="0">
                <a:solidFill>
                  <a:srgbClr val="141414"/>
                </a:solidFill>
                <a:ea typeface="ＭＳ Ｐゴシック" pitchFamily="34" charset="-128"/>
              </a:rPr>
              <a:t>Large variability across models. Largest variability for DSSAT, smallest for SarraH. Negligible scenarios effect</a:t>
            </a:r>
          </a:p>
          <a:p>
            <a:pPr eaLnBrk="1" hangingPunct="1"/>
            <a:endParaRPr lang="en-US" smtClean="0">
              <a:solidFill>
                <a:srgbClr val="141414"/>
              </a:solidFill>
              <a:ea typeface="ＭＳ Ｐゴシック" pitchFamily="34" charset="-128"/>
            </a:endParaRPr>
          </a:p>
          <a:p>
            <a:pPr eaLnBrk="1" hangingPunct="1"/>
            <a:r>
              <a:rPr lang="en-US" smtClean="0">
                <a:solidFill>
                  <a:srgbClr val="141414"/>
                </a:solidFill>
                <a:ea typeface="ＭＳ Ｐゴシック" pitchFamily="34" charset="-128"/>
              </a:rPr>
              <a:t>Similar integrated assessment being conducted now for Koutiala (Mali), Navrongo (Ghana)</a:t>
            </a:r>
          </a:p>
          <a:p>
            <a:pPr eaLnBrk="1" hangingPunct="1"/>
            <a:r>
              <a:rPr lang="en-US" smtClean="0">
                <a:solidFill>
                  <a:srgbClr val="141414"/>
                </a:solidFill>
                <a:ea typeface="ＭＳ Ｐゴシック" pitchFamily="34" charset="-128"/>
              </a:rPr>
              <a:t>Will be scaled up to 9 other districts under proposed CCAFS-FS4 project</a:t>
            </a:r>
          </a:p>
          <a:p>
            <a:pPr eaLnBrk="1" hangingPunct="1"/>
            <a:endParaRPr lang="en-US" smtClean="0">
              <a:ea typeface="ＭＳ Ｐゴシック" pitchFamily="34" charset="-128"/>
            </a:endParaRPr>
          </a:p>
          <a:p>
            <a:pPr eaLnBrk="1" hangingPunct="1"/>
            <a:endParaRPr lang="en-US" smtClean="0">
              <a:ea typeface="ＭＳ Ｐゴシック" pitchFamily="34" charset="-128"/>
            </a:endParaRPr>
          </a:p>
        </p:txBody>
      </p:sp>
      <p:sp>
        <p:nvSpPr>
          <p:cNvPr id="64515" name="Slide Number Placeholder 3"/>
          <p:cNvSpPr>
            <a:spLocks noGrp="1"/>
          </p:cNvSpPr>
          <p:nvPr>
            <p:ph type="sldNum" sz="quarter" idx="5"/>
          </p:nvPr>
        </p:nvSpPr>
        <p:spPr bwMode="auto">
          <a:noFill/>
          <a:ln>
            <a:miter lim="800000"/>
            <a:headEnd/>
            <a:tailEnd/>
          </a:ln>
        </p:spPr>
        <p:txBody>
          <a:bodyPr/>
          <a:lstStyle/>
          <a:p>
            <a:fld id="{5BB23E39-B6AD-4A18-9ACC-5A4E7E790505}" type="slidenum">
              <a:rPr lang="en-US"/>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34" charset="-128"/>
            </a:endParaRPr>
          </a:p>
        </p:txBody>
      </p:sp>
      <p:sp>
        <p:nvSpPr>
          <p:cNvPr id="66563" name="Slide Number Placeholder 3"/>
          <p:cNvSpPr>
            <a:spLocks noGrp="1"/>
          </p:cNvSpPr>
          <p:nvPr>
            <p:ph type="sldNum" sz="quarter" idx="5"/>
          </p:nvPr>
        </p:nvSpPr>
        <p:spPr bwMode="auto">
          <a:noFill/>
          <a:ln>
            <a:miter lim="800000"/>
            <a:headEnd/>
            <a:tailEnd/>
          </a:ln>
        </p:spPr>
        <p:txBody>
          <a:bodyPr/>
          <a:lstStyle/>
          <a:p>
            <a:fld id="{A18EFC26-5E0D-4271-9170-039A1ABB8EE9}" type="slidenum">
              <a:rPr lang="en-US"/>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34" charset="-128"/>
            </a:endParaRPr>
          </a:p>
        </p:txBody>
      </p:sp>
      <p:sp>
        <p:nvSpPr>
          <p:cNvPr id="68611" name="Slide Number Placeholder 3"/>
          <p:cNvSpPr>
            <a:spLocks noGrp="1"/>
          </p:cNvSpPr>
          <p:nvPr>
            <p:ph type="sldNum" sz="quarter" idx="5"/>
          </p:nvPr>
        </p:nvSpPr>
        <p:spPr bwMode="auto">
          <a:noFill/>
          <a:ln>
            <a:miter lim="800000"/>
            <a:headEnd/>
            <a:tailEnd/>
          </a:ln>
        </p:spPr>
        <p:txBody>
          <a:bodyPr/>
          <a:lstStyle/>
          <a:p>
            <a:fld id="{DB81C247-6D51-4093-9DB1-804A75412D3A}" type="slidenum">
              <a:rPr lang="en-US"/>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ea typeface="ＭＳ Ｐゴシック" pitchFamily="34" charset="-128"/>
              </a:rPr>
              <a:t>Model entry points, scenarios, tradeoffs</a:t>
            </a:r>
          </a:p>
          <a:p>
            <a:pPr eaLnBrk="1" hangingPunct="1"/>
            <a:endParaRPr lang="en-US" smtClean="0">
              <a:ea typeface="ＭＳ Ｐゴシック" pitchFamily="34" charset="-128"/>
            </a:endParaRPr>
          </a:p>
          <a:p>
            <a:pPr eaLnBrk="1" hangingPunct="1"/>
            <a:r>
              <a:rPr lang="en-US" smtClean="0">
                <a:ea typeface="ＭＳ Ｐゴシック" pitchFamily="34" charset="-128"/>
              </a:rPr>
              <a:t>Example of adaptation package for Nioro</a:t>
            </a:r>
          </a:p>
          <a:p>
            <a:pPr eaLnBrk="1" hangingPunct="1"/>
            <a:endParaRPr lang="en-US" smtClean="0">
              <a:ea typeface="ＭＳ Ｐゴシック" pitchFamily="34" charset="-128"/>
            </a:endParaRPr>
          </a:p>
          <a:p>
            <a:pPr eaLnBrk="1" hangingPunct="1"/>
            <a:r>
              <a:rPr lang="en-US" smtClean="0">
                <a:ea typeface="ＭＳ Ｐゴシック" pitchFamily="34" charset="-128"/>
              </a:rPr>
              <a:t>Similar exercise could be part of scenario visioning workshop in Orodara, Kofa</a:t>
            </a:r>
          </a:p>
        </p:txBody>
      </p:sp>
      <p:sp>
        <p:nvSpPr>
          <p:cNvPr id="70659" name="Slide Number Placeholder 3"/>
          <p:cNvSpPr>
            <a:spLocks noGrp="1"/>
          </p:cNvSpPr>
          <p:nvPr>
            <p:ph type="sldNum" sz="quarter" idx="5"/>
          </p:nvPr>
        </p:nvSpPr>
        <p:spPr bwMode="auto">
          <a:noFill/>
          <a:ln>
            <a:miter lim="800000"/>
            <a:headEnd/>
            <a:tailEnd/>
          </a:ln>
        </p:spPr>
        <p:txBody>
          <a:bodyPr/>
          <a:lstStyle/>
          <a:p>
            <a:fld id="{29EB5C23-F79F-4A1F-9ACE-9CDBA44BB4BD}" type="slidenum">
              <a:rPr lang="en-US"/>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pitchFamily="34" charset="-128"/>
              </a:rPr>
              <a:t>Deliverable: Report on participatory evaluation of technologies, costs &amp; benefits and adoption ranking sessions with farmer field school participants and non-participants in Mali</a:t>
            </a:r>
          </a:p>
          <a:p>
            <a:endParaRPr lang="en-US" smtClean="0">
              <a:ea typeface="ＭＳ Ｐゴシック" pitchFamily="34" charset="-128"/>
            </a:endParaRPr>
          </a:p>
          <a:p>
            <a:r>
              <a:rPr lang="en-US" smtClean="0">
                <a:ea typeface="ＭＳ Ｐゴシック" pitchFamily="34" charset="-128"/>
              </a:rPr>
              <a:t>What do you see here: Proportions of adoption of technologies of farmer field school participants in Mali and Niger</a:t>
            </a:r>
          </a:p>
          <a:p>
            <a:r>
              <a:rPr lang="en-US" smtClean="0">
                <a:ea typeface="ＭＳ Ｐゴシック" pitchFamily="34" charset="-128"/>
              </a:rPr>
              <a:t>Farmers exposed to technologies for at least 2 years</a:t>
            </a:r>
          </a:p>
          <a:p>
            <a:endParaRPr lang="en-US" smtClean="0">
              <a:ea typeface="ＭＳ Ｐゴシック" pitchFamily="34" charset="-128"/>
            </a:endParaRPr>
          </a:p>
          <a:p>
            <a:r>
              <a:rPr lang="en-US" smtClean="0">
                <a:ea typeface="ＭＳ Ｐゴシック" pitchFamily="34" charset="-128"/>
              </a:rPr>
              <a:t>Mali, Cotton zone, Koutiala (77 men, 0 women), Non-cotton zone, Siby (47 men, 6 women)</a:t>
            </a:r>
          </a:p>
          <a:p>
            <a:r>
              <a:rPr lang="en-US" smtClean="0">
                <a:ea typeface="ＭＳ Ｐゴシック" pitchFamily="34" charset="-128"/>
              </a:rPr>
              <a:t>Cotton zone in general higher adoption rates than non-cotton zone, except for microdosing mineral fertiliser. </a:t>
            </a:r>
          </a:p>
          <a:p>
            <a:r>
              <a:rPr lang="en-US" smtClean="0">
                <a:ea typeface="ＭＳ Ｐゴシック" pitchFamily="34" charset="-128"/>
              </a:rPr>
              <a:t>Composting most adopted with about 50% of participants adopting.</a:t>
            </a:r>
          </a:p>
          <a:p>
            <a:r>
              <a:rPr lang="en-US" smtClean="0">
                <a:ea typeface="ＭＳ Ｐゴシック" pitchFamily="34" charset="-128"/>
              </a:rPr>
              <a:t>On average FFS participants adopted 1.75 technologies per person</a:t>
            </a:r>
          </a:p>
          <a:p>
            <a:endParaRPr lang="en-US" smtClean="0">
              <a:ea typeface="ＭＳ Ｐゴシック" pitchFamily="34" charset="-128"/>
            </a:endParaRPr>
          </a:p>
          <a:p>
            <a:r>
              <a:rPr lang="en-US" smtClean="0">
                <a:ea typeface="ＭＳ Ｐゴシック" pitchFamily="34" charset="-128"/>
              </a:rPr>
              <a:t>Niger, Central Niger (20 men, 27 women), West Niger (31 men, 13 women).</a:t>
            </a:r>
          </a:p>
          <a:p>
            <a:r>
              <a:rPr lang="en-US" smtClean="0">
                <a:ea typeface="ＭＳ Ｐゴシック" pitchFamily="34" charset="-128"/>
              </a:rPr>
              <a:t>Central Niger higher adoption rates than West Niger. Men had higher adoption rates than women.</a:t>
            </a:r>
          </a:p>
          <a:p>
            <a:r>
              <a:rPr lang="en-US" smtClean="0">
                <a:ea typeface="ＭＳ Ｐゴシック" pitchFamily="34" charset="-128"/>
              </a:rPr>
              <a:t>Improved variety of pearl millet, Microdosing mineral fertiliser, Handpulling Striga and improved intercropping all high rates of adoption (&gt;70% on average)</a:t>
            </a:r>
          </a:p>
          <a:p>
            <a:pPr eaLnBrk="1" hangingPunct="1">
              <a:spcBef>
                <a:spcPct val="0"/>
              </a:spcBef>
            </a:pPr>
            <a:r>
              <a:rPr lang="en-US" smtClean="0">
                <a:ea typeface="ＭＳ Ｐゴシック" pitchFamily="34" charset="-128"/>
              </a:rPr>
              <a:t>On average FFS participants adopted 3.8 technologies per person</a:t>
            </a:r>
          </a:p>
          <a:p>
            <a:pPr eaLnBrk="1" hangingPunct="1">
              <a:spcBef>
                <a:spcPct val="0"/>
              </a:spcBef>
            </a:pPr>
            <a:endParaRPr lang="en-US" smtClean="0">
              <a:ea typeface="ＭＳ Ｐゴシック" pitchFamily="34" charset="-128"/>
            </a:endParaRPr>
          </a:p>
          <a:p>
            <a:pPr eaLnBrk="1" hangingPunct="1">
              <a:spcBef>
                <a:spcPct val="0"/>
              </a:spcBef>
            </a:pPr>
            <a:r>
              <a:rPr lang="en-US" smtClean="0">
                <a:ea typeface="ＭＳ Ｐゴシック" pitchFamily="34" charset="-128"/>
              </a:rPr>
              <a:t>Adoption rates were much higher in Niger tha in Mali. </a:t>
            </a:r>
          </a:p>
          <a:p>
            <a:pPr eaLnBrk="1" hangingPunct="1">
              <a:spcBef>
                <a:spcPct val="0"/>
              </a:spcBef>
            </a:pPr>
            <a:r>
              <a:rPr lang="en-US" smtClean="0">
                <a:ea typeface="ＭＳ Ｐゴシック" pitchFamily="34" charset="-128"/>
              </a:rPr>
              <a:t>For microdosing, many farmers stated that they apply fertiliser by mixing seed with fertiliser before sowing, which is different that the microsoding technology that was tested/disseminated.</a:t>
            </a:r>
          </a:p>
          <a:p>
            <a:endParaRPr lang="en-US" smtClean="0">
              <a:ea typeface="ＭＳ Ｐゴシック" pitchFamily="34" charset="-128"/>
            </a:endParaRPr>
          </a:p>
        </p:txBody>
      </p:sp>
      <p:sp>
        <p:nvSpPr>
          <p:cNvPr id="72707" name="Slide Number Placeholder 3"/>
          <p:cNvSpPr>
            <a:spLocks noGrp="1"/>
          </p:cNvSpPr>
          <p:nvPr>
            <p:ph type="sldNum" sz="quarter" idx="5"/>
          </p:nvPr>
        </p:nvSpPr>
        <p:spPr bwMode="auto">
          <a:noFill/>
          <a:ln>
            <a:miter lim="800000"/>
            <a:headEnd/>
            <a:tailEnd/>
          </a:ln>
        </p:spPr>
        <p:txBody>
          <a:bodyPr/>
          <a:lstStyle/>
          <a:p>
            <a:fld id="{88BDFC8F-F80C-40E1-86E0-D3EA289985FC}" type="slidenum">
              <a:rPr lang="en-US"/>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defRPr/>
            </a:pPr>
            <a:r>
              <a:rPr lang="en-US" b="1" dirty="0" smtClean="0">
                <a:sym typeface="Wingdings" charset="0"/>
              </a:rPr>
              <a:t>Pictures, from left to right:</a:t>
            </a:r>
          </a:p>
          <a:p>
            <a:pPr marL="228600" indent="-228600" eaLnBrk="1" hangingPunct="1">
              <a:buFontTx/>
              <a:buAutoNum type="arabicPeriod"/>
              <a:defRPr/>
            </a:pPr>
            <a:r>
              <a:rPr lang="en-US" dirty="0" smtClean="0">
                <a:sym typeface="Wingdings" charset="0"/>
              </a:rPr>
              <a:t>Mali-</a:t>
            </a:r>
            <a:r>
              <a:rPr lang="en-US" dirty="0" err="1" smtClean="0">
                <a:sym typeface="Wingdings" charset="0"/>
              </a:rPr>
              <a:t>tracteurs</a:t>
            </a:r>
            <a:r>
              <a:rPr lang="en-US" dirty="0" smtClean="0">
                <a:sym typeface="Wingdings" charset="0"/>
              </a:rPr>
              <a:t> exposition booth at the International Agriculture Fair, Bamako, Mali, 2012</a:t>
            </a:r>
          </a:p>
          <a:p>
            <a:pPr marL="228600" indent="-228600" eaLnBrk="1" hangingPunct="1">
              <a:buFontTx/>
              <a:buAutoNum type="arabicPeriod"/>
              <a:defRPr/>
            </a:pPr>
            <a:r>
              <a:rPr lang="en-US" dirty="0" smtClean="0">
                <a:sym typeface="Wingdings" charset="0"/>
              </a:rPr>
              <a:t>6-m tall Guinea sorghum plant with Dr. </a:t>
            </a:r>
            <a:r>
              <a:rPr lang="en-US" dirty="0" err="1" smtClean="0">
                <a:sym typeface="Wingdings" charset="0"/>
              </a:rPr>
              <a:t>Gerrit</a:t>
            </a:r>
            <a:r>
              <a:rPr lang="en-US" dirty="0" smtClean="0">
                <a:sym typeface="Wingdings" charset="0"/>
              </a:rPr>
              <a:t> </a:t>
            </a:r>
            <a:r>
              <a:rPr lang="en-US" dirty="0" err="1" smtClean="0">
                <a:sym typeface="Wingdings" charset="0"/>
              </a:rPr>
              <a:t>Hoogenboom</a:t>
            </a:r>
            <a:r>
              <a:rPr lang="en-US" dirty="0" smtClean="0">
                <a:sym typeface="Wingdings" charset="0"/>
              </a:rPr>
              <a:t> (IER-</a:t>
            </a:r>
            <a:r>
              <a:rPr lang="en-US" dirty="0" err="1" smtClean="0">
                <a:sym typeface="Wingdings" charset="0"/>
              </a:rPr>
              <a:t>Sotuba</a:t>
            </a:r>
            <a:r>
              <a:rPr lang="en-US" dirty="0" smtClean="0">
                <a:sym typeface="Wingdings" charset="0"/>
              </a:rPr>
              <a:t>, Bamako, Mali, 2002)</a:t>
            </a:r>
          </a:p>
          <a:p>
            <a:pPr marL="228600" indent="-228600" eaLnBrk="1" hangingPunct="1">
              <a:buFontTx/>
              <a:buAutoNum type="arabicPeriod"/>
              <a:defRPr/>
            </a:pPr>
            <a:r>
              <a:rPr lang="en-US" dirty="0" err="1" smtClean="0">
                <a:sym typeface="Wingdings" charset="0"/>
              </a:rPr>
              <a:t>Minianka</a:t>
            </a:r>
            <a:r>
              <a:rPr lang="en-US" dirty="0" smtClean="0">
                <a:sym typeface="Wingdings" charset="0"/>
              </a:rPr>
              <a:t> granary in front of high biomass sorghum canopies (</a:t>
            </a:r>
            <a:r>
              <a:rPr lang="en-US" dirty="0" err="1" smtClean="0">
                <a:sym typeface="Wingdings" charset="0"/>
              </a:rPr>
              <a:t>Sukumba</a:t>
            </a:r>
            <a:r>
              <a:rPr lang="en-US" dirty="0" smtClean="0">
                <a:sym typeface="Wingdings" charset="0"/>
              </a:rPr>
              <a:t>, </a:t>
            </a:r>
            <a:r>
              <a:rPr lang="en-US" dirty="0" err="1" smtClean="0">
                <a:sym typeface="Wingdings" charset="0"/>
              </a:rPr>
              <a:t>Koningue</a:t>
            </a:r>
            <a:r>
              <a:rPr lang="en-US" dirty="0" smtClean="0">
                <a:sym typeface="Wingdings" charset="0"/>
              </a:rPr>
              <a:t> commune, </a:t>
            </a:r>
            <a:r>
              <a:rPr lang="en-US" dirty="0" err="1" smtClean="0">
                <a:sym typeface="Wingdings" charset="0"/>
              </a:rPr>
              <a:t>Koutiala</a:t>
            </a:r>
            <a:r>
              <a:rPr lang="en-US" dirty="0" smtClean="0">
                <a:sym typeface="Wingdings" charset="0"/>
              </a:rPr>
              <a:t> district, </a:t>
            </a:r>
            <a:r>
              <a:rPr lang="en-US" dirty="0" err="1" smtClean="0">
                <a:sym typeface="Wingdings" charset="0"/>
              </a:rPr>
              <a:t>Sikasso</a:t>
            </a:r>
            <a:r>
              <a:rPr lang="en-US" dirty="0" smtClean="0">
                <a:sym typeface="Wingdings" charset="0"/>
              </a:rPr>
              <a:t> region, Mali)</a:t>
            </a:r>
            <a:endParaRPr lang="en-US" dirty="0">
              <a:sym typeface="Wingdings" charset="0"/>
            </a:endParaRPr>
          </a:p>
          <a:p>
            <a:pPr eaLnBrk="1" hangingPunct="1">
              <a:defRPr/>
            </a:pPr>
            <a:endParaRPr lang="en-US" dirty="0"/>
          </a:p>
        </p:txBody>
      </p:sp>
      <p:sp>
        <p:nvSpPr>
          <p:cNvPr id="19459" name="Slide Number Placeholder 3"/>
          <p:cNvSpPr>
            <a:spLocks noGrp="1"/>
          </p:cNvSpPr>
          <p:nvPr>
            <p:ph type="sldNum" sz="quarter" idx="5"/>
          </p:nvPr>
        </p:nvSpPr>
        <p:spPr bwMode="auto">
          <a:noFill/>
          <a:ln>
            <a:miter lim="800000"/>
            <a:headEnd/>
            <a:tailEnd/>
          </a:ln>
        </p:spPr>
        <p:txBody>
          <a:bodyPr/>
          <a:lstStyle/>
          <a:p>
            <a:fld id="{CBC83C1D-E5BD-4ABD-A816-DDCE4C6B6EE7}" type="slidenum">
              <a:rPr lang="en-US"/>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pitchFamily="34" charset="-128"/>
              </a:rPr>
              <a:t>Deliverable:</a:t>
            </a:r>
          </a:p>
          <a:p>
            <a:r>
              <a:rPr lang="en-US" smtClean="0">
                <a:ea typeface="ＭＳ Ｐゴシック" pitchFamily="34" charset="-128"/>
              </a:rPr>
              <a:t>At least 4 stakeholder meetings organised in Koutiala, Bougouni, Segou district, etc.</a:t>
            </a:r>
          </a:p>
          <a:p>
            <a:r>
              <a:rPr lang="en-US" smtClean="0">
                <a:ea typeface="ＭＳ Ｐゴシック" pitchFamily="34" charset="-128"/>
              </a:rPr>
              <a:t>At least 2 R4D or innovation platforms established and inception meetings reported for WBS transect districts of Mali and/or Burkina Faso, Ghana</a:t>
            </a:r>
          </a:p>
          <a:p>
            <a:endParaRPr lang="en-US" smtClean="0">
              <a:ea typeface="ＭＳ Ｐゴシック" pitchFamily="34" charset="-128"/>
            </a:endParaRPr>
          </a:p>
          <a:p>
            <a:r>
              <a:rPr lang="en-US" smtClean="0">
                <a:ea typeface="ＭＳ Ｐゴシック" pitchFamily="34" charset="-128"/>
              </a:rPr>
              <a:t>R4D/innovation platforms established in Yorobougoula, Mpessoba and Sirakele with Africa RISING partners (AMEDD, AMASSA. MOBIOM, ICRAF, AVRDC)</a:t>
            </a:r>
          </a:p>
          <a:p>
            <a:endParaRPr lang="en-US" smtClean="0">
              <a:ea typeface="ＭＳ Ｐゴシック" pitchFamily="34" charset="-128"/>
            </a:endParaRPr>
          </a:p>
          <a:p>
            <a:r>
              <a:rPr lang="en-US" smtClean="0">
                <a:ea typeface="ＭＳ Ｐゴシック" pitchFamily="34" charset="-128"/>
              </a:rPr>
              <a:t>Innovation platforms were initiated in Mperesso, Nintabougouro, Nampossela with McKnight partners AMEDD and IER</a:t>
            </a:r>
          </a:p>
          <a:p>
            <a:endParaRPr lang="en-US" smtClean="0">
              <a:ea typeface="ＭＳ Ｐゴシック" pitchFamily="34" charset="-128"/>
            </a:endParaRPr>
          </a:p>
          <a:p>
            <a:r>
              <a:rPr lang="en-US" smtClean="0">
                <a:ea typeface="ＭＳ Ｐゴシック" pitchFamily="34" charset="-128"/>
              </a:rPr>
              <a:t>Themes treated in the platforms ranges from nutrition of mothers and young children, Sustainable intensification of field crops, crop-livestock interaction and options for improvement.</a:t>
            </a:r>
          </a:p>
          <a:p>
            <a:endParaRPr lang="en-US" smtClean="0">
              <a:ea typeface="ＭＳ Ｐゴシック" pitchFamily="34" charset="-128"/>
            </a:endParaRPr>
          </a:p>
          <a:p>
            <a:endParaRPr lang="en-US" smtClean="0">
              <a:ea typeface="ＭＳ Ｐゴシック" pitchFamily="34" charset="-128"/>
            </a:endParaRPr>
          </a:p>
          <a:p>
            <a:pPr eaLnBrk="1" hangingPunct="1"/>
            <a:endParaRPr lang="en-US" smtClean="0">
              <a:ea typeface="ＭＳ Ｐゴシック" pitchFamily="34" charset="-128"/>
            </a:endParaRPr>
          </a:p>
        </p:txBody>
      </p:sp>
      <p:sp>
        <p:nvSpPr>
          <p:cNvPr id="74755" name="Slide Number Placeholder 3"/>
          <p:cNvSpPr>
            <a:spLocks noGrp="1"/>
          </p:cNvSpPr>
          <p:nvPr>
            <p:ph type="sldNum" sz="quarter" idx="5"/>
          </p:nvPr>
        </p:nvSpPr>
        <p:spPr bwMode="auto">
          <a:noFill/>
          <a:ln>
            <a:miter lim="800000"/>
            <a:headEnd/>
            <a:tailEnd/>
          </a:ln>
        </p:spPr>
        <p:txBody>
          <a:bodyPr/>
          <a:lstStyle/>
          <a:p>
            <a:fld id="{ABFAFA56-06A3-403B-B4B5-F9617C747BB0}" type="slidenum">
              <a:rPr lang="en-US"/>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pitchFamily="34" charset="-128"/>
              </a:rPr>
              <a:t>Deliverable: Assess Integrated Striga and Soil Fertility Management and component technologies in farmer field school setting in Mali, and Ghana</a:t>
            </a:r>
          </a:p>
          <a:p>
            <a:endParaRPr lang="en-US" smtClean="0">
              <a:ea typeface="ＭＳ Ｐゴシック" pitchFamily="34" charset="-128"/>
            </a:endParaRPr>
          </a:p>
          <a:p>
            <a:r>
              <a:rPr lang="en-US" smtClean="0">
                <a:ea typeface="ＭＳ Ｐゴシック" pitchFamily="34" charset="-128"/>
              </a:rPr>
              <a:t>Mali:</a:t>
            </a:r>
          </a:p>
          <a:p>
            <a:r>
              <a:rPr lang="en-US" smtClean="0">
                <a:ea typeface="ＭＳ Ｐゴシック" pitchFamily="34" charset="-128"/>
              </a:rPr>
              <a:t>Agro-economical analyses completed for 3 cluster base FFS in Mali (Siby, Dioila, Koutiala, 2010-2011-2012). Database and results available.</a:t>
            </a:r>
          </a:p>
          <a:p>
            <a:r>
              <a:rPr lang="en-US" smtClean="0">
                <a:ea typeface="ＭＳ Ｐゴシック" pitchFamily="34" charset="-128"/>
              </a:rPr>
              <a:t>Partners have established CBFFS in Diakourouna, Niamana (World Vision), Tominian and Bankass (CRS-CARITAS) in 2013.</a:t>
            </a:r>
          </a:p>
          <a:p>
            <a:endParaRPr lang="en-US" smtClean="0">
              <a:ea typeface="ＭＳ Ｐゴシック" pitchFamily="34" charset="-128"/>
            </a:endParaRPr>
          </a:p>
          <a:p>
            <a:r>
              <a:rPr lang="en-US" smtClean="0">
                <a:ea typeface="ＭＳ Ｐゴシック" pitchFamily="34" charset="-128"/>
              </a:rPr>
              <a:t>Ghana:</a:t>
            </a:r>
          </a:p>
          <a:p>
            <a:r>
              <a:rPr lang="en-US" smtClean="0">
                <a:ea typeface="ＭＳ Ｐゴシック" pitchFamily="34" charset="-128"/>
              </a:rPr>
              <a:t>No FFS were established in Ghana in 2013, but Rapid Rural Appraisals were performed with farmer focus groups fin the 5 Africa RISING action villages in Upper East region.</a:t>
            </a:r>
          </a:p>
          <a:p>
            <a:r>
              <a:rPr lang="en-US" smtClean="0">
                <a:ea typeface="ＭＳ Ｐゴシック" pitchFamily="34" charset="-128"/>
              </a:rPr>
              <a:t>An important comclusion from the RRAs was that sorghum and pearl millet have become much less important in the last 10 years, while maize and rice have become the major crops in 4 of the 5 villages. Nevertheless, farmers expressed the need to experiment with sorghum and pearl millet and learn about options to control Striga and improve yield and soil fertility.</a:t>
            </a:r>
          </a:p>
          <a:p>
            <a:endParaRPr lang="en-US" smtClean="0">
              <a:ea typeface="ＭＳ Ｐゴシック" pitchFamily="34" charset="-128"/>
            </a:endParaRPr>
          </a:p>
          <a:p>
            <a:r>
              <a:rPr lang="en-US" smtClean="0">
                <a:ea typeface="ＭＳ Ｐゴシック" pitchFamily="34" charset="-128"/>
              </a:rPr>
              <a:t>A short report of these RRA</a:t>
            </a:r>
            <a:r>
              <a:rPr lang="en-US" altLang="en-US" smtClean="0">
                <a:ea typeface="ＭＳ Ｐゴシック" pitchFamily="34" charset="-128"/>
              </a:rPr>
              <a:t>’</a:t>
            </a:r>
            <a:r>
              <a:rPr lang="en-US" smtClean="0">
                <a:ea typeface="ＭＳ Ｐゴシック" pitchFamily="34" charset="-128"/>
              </a:rPr>
              <a:t>s is available.</a:t>
            </a:r>
          </a:p>
          <a:p>
            <a:r>
              <a:rPr lang="en-US" smtClean="0">
                <a:ea typeface="ＭＳ Ｐゴシック" pitchFamily="34" charset="-128"/>
              </a:rPr>
              <a:t> </a:t>
            </a:r>
          </a:p>
          <a:p>
            <a:pPr eaLnBrk="1" hangingPunct="1"/>
            <a:endParaRPr lang="en-US" smtClean="0">
              <a:ea typeface="ＭＳ Ｐゴシック" pitchFamily="34" charset="-128"/>
            </a:endParaRPr>
          </a:p>
        </p:txBody>
      </p:sp>
      <p:sp>
        <p:nvSpPr>
          <p:cNvPr id="76803" name="Slide Number Placeholder 3"/>
          <p:cNvSpPr>
            <a:spLocks noGrp="1"/>
          </p:cNvSpPr>
          <p:nvPr>
            <p:ph type="sldNum" sz="quarter" idx="5"/>
          </p:nvPr>
        </p:nvSpPr>
        <p:spPr bwMode="auto">
          <a:noFill/>
          <a:ln>
            <a:miter lim="800000"/>
            <a:headEnd/>
            <a:tailEnd/>
          </a:ln>
        </p:spPr>
        <p:txBody>
          <a:bodyPr/>
          <a:lstStyle/>
          <a:p>
            <a:fld id="{69DA15C0-225F-4BB8-B6E3-FEE66C28985A}" type="slidenum">
              <a:rPr lang="en-US"/>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r>
              <a:rPr lang="fr-FR" smtClean="0">
                <a:ea typeface="ＭＳ Ｐゴシック" pitchFamily="34" charset="-128"/>
              </a:rPr>
              <a:t>Scoring of the treatments of the McKight on-farm trials according to farmers visualisation during field day</a:t>
            </a:r>
          </a:p>
          <a:p>
            <a:pPr lvl="1" eaLnBrk="1" hangingPunct="1"/>
            <a:endParaRPr lang="fr-FR" smtClean="0">
              <a:ea typeface="ＭＳ Ｐゴシック" pitchFamily="34" charset="-128"/>
            </a:endParaRPr>
          </a:p>
          <a:p>
            <a:pPr lvl="1" eaLnBrk="1" hangingPunct="1"/>
            <a:r>
              <a:rPr lang="fr-FR" smtClean="0">
                <a:ea typeface="ＭＳ Ｐゴシック" pitchFamily="34" charset="-128"/>
              </a:rPr>
              <a:t>Scenarios (combination of crop/livestock technologies at farm level) are not established yet (we are waiting for livestock stable feeding trials during dry season to be carried out)</a:t>
            </a:r>
            <a:br>
              <a:rPr lang="fr-FR" smtClean="0">
                <a:ea typeface="ＭＳ Ｐゴシック" pitchFamily="34" charset="-128"/>
              </a:rPr>
            </a:br>
            <a:r>
              <a:rPr lang="fr-FR" smtClean="0">
                <a:ea typeface="ＭＳ Ｐゴシック" pitchFamily="34" charset="-128"/>
              </a:rPr>
              <a:t>criterias to assess technologies were recorded during farmer field day and scoring of treatments of different trials</a:t>
            </a:r>
          </a:p>
          <a:p>
            <a:pPr lvl="1" eaLnBrk="1" hangingPunct="1"/>
            <a:endParaRPr lang="fr-FR" smtClean="0">
              <a:ea typeface="ＭＳ Ｐゴシック" pitchFamily="34" charset="-128"/>
            </a:endParaRPr>
          </a:p>
          <a:p>
            <a:pPr lvl="1" eaLnBrk="1" hangingPunct="1"/>
            <a:r>
              <a:rPr lang="fr-FR" smtClean="0">
                <a:ea typeface="ＭＳ Ｐゴシック" pitchFamily="34" charset="-128"/>
              </a:rPr>
              <a:t>Segueway into testing of intensification options</a:t>
            </a:r>
          </a:p>
          <a:p>
            <a:pPr lvl="1" eaLnBrk="1" hangingPunct="1"/>
            <a:endParaRPr lang="en-US" smtClean="0">
              <a:ea typeface="ＭＳ Ｐゴシック" pitchFamily="34" charset="-128"/>
            </a:endParaRPr>
          </a:p>
        </p:txBody>
      </p:sp>
      <p:sp>
        <p:nvSpPr>
          <p:cNvPr id="78851" name="Slide Number Placeholder 3"/>
          <p:cNvSpPr>
            <a:spLocks noGrp="1"/>
          </p:cNvSpPr>
          <p:nvPr>
            <p:ph type="sldNum" sz="quarter" idx="5"/>
          </p:nvPr>
        </p:nvSpPr>
        <p:spPr bwMode="auto">
          <a:noFill/>
          <a:ln>
            <a:miter lim="800000"/>
            <a:headEnd/>
            <a:tailEnd/>
          </a:ln>
        </p:spPr>
        <p:txBody>
          <a:bodyPr/>
          <a:lstStyle/>
          <a:p>
            <a:fld id="{8E7E3DFA-EEC9-4F75-9275-D1EB0BE1B198}" type="slidenum">
              <a:rPr lang="en-US"/>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pitchFamily="34" charset="-128"/>
              </a:rPr>
              <a:t>Deliverables: </a:t>
            </a:r>
          </a:p>
          <a:p>
            <a:r>
              <a:rPr lang="en-US" smtClean="0">
                <a:ea typeface="ＭＳ Ｐゴシック" pitchFamily="34" charset="-128"/>
              </a:rPr>
              <a:t>*At least 4 types of ISFM trials and/or intercropping trials installed in Mali (3 sites sorghum, 2 sites pearl millet)</a:t>
            </a:r>
          </a:p>
          <a:p>
            <a:r>
              <a:rPr lang="en-US" smtClean="0">
                <a:ea typeface="ＭＳ Ｐゴシック" pitchFamily="34" charset="-128"/>
              </a:rPr>
              <a:t>*Agronomic data collected from ISFM and/or intercropping trials</a:t>
            </a:r>
          </a:p>
          <a:p>
            <a:r>
              <a:rPr lang="en-US" smtClean="0">
                <a:ea typeface="ＭＳ Ｐゴシック" pitchFamily="34" charset="-128"/>
              </a:rPr>
              <a:t>*Agronomic and economic assessment of fertilisation, variety and ISSFM trials with sorghum and pearl millet</a:t>
            </a:r>
          </a:p>
          <a:p>
            <a:endParaRPr lang="en-US" smtClean="0">
              <a:ea typeface="ＭＳ Ｐゴシック" pitchFamily="34" charset="-128"/>
            </a:endParaRPr>
          </a:p>
          <a:p>
            <a:r>
              <a:rPr lang="en-US" smtClean="0">
                <a:ea typeface="ＭＳ Ｐゴシック" pitchFamily="34" charset="-128"/>
              </a:rPr>
              <a:t>516 trials were established in Mali and Niger in over 79 villages. </a:t>
            </a:r>
          </a:p>
          <a:p>
            <a:r>
              <a:rPr lang="en-US" smtClean="0">
                <a:ea typeface="ＭＳ Ｐゴシック" pitchFamily="34" charset="-128"/>
              </a:rPr>
              <a:t>Trials studied options such as intercropping, variety, fertilization, mechanization in a range of crops </a:t>
            </a:r>
          </a:p>
          <a:p>
            <a:r>
              <a:rPr lang="en-US" smtClean="0">
                <a:ea typeface="ＭＳ Ｐゴシック" pitchFamily="34" charset="-128"/>
              </a:rPr>
              <a:t>(sorghum, pearl millet, maize, cowpea, groundnut, and soyabean)</a:t>
            </a:r>
          </a:p>
          <a:p>
            <a:endParaRPr lang="en-US" smtClean="0">
              <a:ea typeface="ＭＳ Ｐゴシック" pitchFamily="34" charset="-128"/>
            </a:endParaRPr>
          </a:p>
          <a:p>
            <a:r>
              <a:rPr lang="en-US" smtClean="0">
                <a:ea typeface="ＭＳ Ｐゴシック" pitchFamily="34" charset="-128"/>
              </a:rPr>
              <a:t>1 Sheep fattening trial was established in Yorobougoula to test the effect of different feed rations on sheep weight gain.</a:t>
            </a:r>
          </a:p>
          <a:p>
            <a:endParaRPr lang="en-US" smtClean="0">
              <a:ea typeface="ＭＳ Ｐゴシック" pitchFamily="34" charset="-128"/>
            </a:endParaRPr>
          </a:p>
          <a:p>
            <a:endParaRPr lang="en-US" smtClean="0">
              <a:ea typeface="ＭＳ Ｐゴシック" pitchFamily="34" charset="-128"/>
            </a:endParaRPr>
          </a:p>
          <a:p>
            <a:pPr eaLnBrk="1" hangingPunct="1"/>
            <a:r>
              <a:rPr lang="en-US" b="1" smtClean="0">
                <a:ea typeface="ＭＳ Ｐゴシック" pitchFamily="34" charset="-128"/>
              </a:rPr>
              <a:t>Test integrated soil fertility management options (# of trials McKnight+DSCRP 2013):</a:t>
            </a:r>
          </a:p>
          <a:p>
            <a:pPr eaLnBrk="1" hangingPunct="1"/>
            <a:endParaRPr lang="en-US" smtClean="0">
              <a:ea typeface="ＭＳ Ｐゴシック" pitchFamily="34" charset="-128"/>
            </a:endParaRPr>
          </a:p>
          <a:p>
            <a:pPr eaLnBrk="1" hangingPunct="1"/>
            <a:r>
              <a:rPr lang="en-US" smtClean="0">
                <a:ea typeface="ＭＳ Ｐゴシック" pitchFamily="34" charset="-128"/>
              </a:rPr>
              <a:t>Combination of 2 factors advantageous most of the time (soybean: effect of inoculation not as effective as P fertilization)</a:t>
            </a:r>
          </a:p>
          <a:p>
            <a:pPr eaLnBrk="1" hangingPunct="1"/>
            <a:r>
              <a:rPr lang="en-US" smtClean="0">
                <a:ea typeface="ＭＳ Ｐゴシック" pitchFamily="34" charset="-128"/>
              </a:rPr>
              <a:t>Cowpea: no clear effect of fertilization on either genotype</a:t>
            </a:r>
          </a:p>
          <a:p>
            <a:pPr eaLnBrk="1" hangingPunct="1"/>
            <a:endParaRPr lang="en-US" smtClean="0">
              <a:ea typeface="ＭＳ Ｐゴシック" pitchFamily="34" charset="-128"/>
            </a:endParaRPr>
          </a:p>
          <a:p>
            <a:pPr eaLnBrk="1" hangingPunct="1"/>
            <a:r>
              <a:rPr lang="en-US" b="1" smtClean="0">
                <a:ea typeface="ＭＳ Ｐゴシック" pitchFamily="34" charset="-128"/>
              </a:rPr>
              <a:t>Sorghum (23): </a:t>
            </a:r>
            <a:r>
              <a:rPr lang="fr-FR" b="1" smtClean="0">
                <a:ea typeface="ＭＳ Ｐゴシック" pitchFamily="34" charset="-128"/>
              </a:rPr>
              <a:t>T1</a:t>
            </a:r>
            <a:r>
              <a:rPr lang="fr-FR" smtClean="0">
                <a:ea typeface="ＭＳ Ｐゴシック" pitchFamily="34" charset="-128"/>
              </a:rPr>
              <a:t> : local variety, no fertilizer. </a:t>
            </a:r>
            <a:r>
              <a:rPr lang="fr-FR" b="1" smtClean="0">
                <a:ea typeface="ＭＳ Ｐゴシック" pitchFamily="34" charset="-128"/>
              </a:rPr>
              <a:t>T2</a:t>
            </a:r>
            <a:r>
              <a:rPr lang="fr-FR" smtClean="0">
                <a:ea typeface="ＭＳ Ｐゴシック" pitchFamily="34" charset="-128"/>
              </a:rPr>
              <a:t> : local variety, manure 9t/ha +DAP 75 kg/ha. </a:t>
            </a:r>
            <a:r>
              <a:rPr lang="fr-FR" b="1" smtClean="0">
                <a:ea typeface="ＭＳ Ｐゴシック" pitchFamily="34" charset="-128"/>
              </a:rPr>
              <a:t>T3</a:t>
            </a:r>
            <a:r>
              <a:rPr lang="fr-FR" smtClean="0">
                <a:ea typeface="ＭＳ Ｐゴシック" pitchFamily="34" charset="-128"/>
              </a:rPr>
              <a:t> : hybrid sorghum « Pablo », no fertilizer. </a:t>
            </a:r>
            <a:r>
              <a:rPr lang="fr-FR" b="1" smtClean="0">
                <a:ea typeface="ＭＳ Ｐゴシック" pitchFamily="34" charset="-128"/>
              </a:rPr>
              <a:t>T4</a:t>
            </a:r>
            <a:r>
              <a:rPr lang="fr-FR" smtClean="0">
                <a:ea typeface="ＭＳ Ｐゴシック" pitchFamily="34" charset="-128"/>
              </a:rPr>
              <a:t> : hybrid sorghum « Pablo, manure 9t/ha, DAP 75 kg/ha</a:t>
            </a:r>
          </a:p>
          <a:p>
            <a:pPr eaLnBrk="1" hangingPunct="1"/>
            <a:r>
              <a:rPr lang="fr-FR" b="1" smtClean="0">
                <a:ea typeface="ＭＳ Ｐゴシック" pitchFamily="34" charset="-128"/>
              </a:rPr>
              <a:t>Maize (45): T1</a:t>
            </a:r>
            <a:r>
              <a:rPr lang="fr-FR" smtClean="0">
                <a:ea typeface="ＭＳ Ｐゴシック" pitchFamily="34" charset="-128"/>
              </a:rPr>
              <a:t> : local variety, no fertilizer. </a:t>
            </a:r>
            <a:r>
              <a:rPr lang="fr-FR" b="1" smtClean="0">
                <a:ea typeface="ＭＳ Ｐゴシック" pitchFamily="34" charset="-128"/>
              </a:rPr>
              <a:t>T2</a:t>
            </a:r>
            <a:r>
              <a:rPr lang="fr-FR" smtClean="0">
                <a:ea typeface="ＭＳ Ｐゴシック" pitchFamily="34" charset="-128"/>
              </a:rPr>
              <a:t> : local variety, manure 9t/ha +150 kg urea, 100 kg complex 15-15-15. </a:t>
            </a:r>
            <a:r>
              <a:rPr lang="fr-FR" b="1" smtClean="0">
                <a:ea typeface="ＭＳ Ｐゴシック" pitchFamily="34" charset="-128"/>
              </a:rPr>
              <a:t>T3</a:t>
            </a:r>
            <a:r>
              <a:rPr lang="fr-FR" smtClean="0">
                <a:ea typeface="ＭＳ Ｐゴシック" pitchFamily="34" charset="-128"/>
              </a:rPr>
              <a:t> : hybrid maize « Bondofa », no fertilizer. </a:t>
            </a:r>
            <a:r>
              <a:rPr lang="fr-FR" b="1" smtClean="0">
                <a:ea typeface="ＭＳ Ｐゴシック" pitchFamily="34" charset="-128"/>
              </a:rPr>
              <a:t>T4</a:t>
            </a:r>
            <a:r>
              <a:rPr lang="fr-FR" smtClean="0">
                <a:ea typeface="ＭＳ Ｐゴシック" pitchFamily="34" charset="-128"/>
              </a:rPr>
              <a:t> : hybrid maize « Bondofa », manure 9t/ha, 150 kg urea, 100 kg complex 15-15-15</a:t>
            </a:r>
          </a:p>
          <a:p>
            <a:pPr eaLnBrk="1" hangingPunct="1"/>
            <a:r>
              <a:rPr lang="fr-FR" b="1" smtClean="0">
                <a:ea typeface="ＭＳ Ｐゴシック" pitchFamily="34" charset="-128"/>
              </a:rPr>
              <a:t>Soybean (39): T1</a:t>
            </a:r>
            <a:r>
              <a:rPr lang="fr-FR" smtClean="0">
                <a:ea typeface="ＭＳ Ｐゴシック" pitchFamily="34" charset="-128"/>
              </a:rPr>
              <a:t> : no fertilizer , no inoculum. </a:t>
            </a:r>
            <a:r>
              <a:rPr lang="fr-FR" b="1" smtClean="0">
                <a:ea typeface="ＭＳ Ｐゴシック" pitchFamily="34" charset="-128"/>
              </a:rPr>
              <a:t>T2</a:t>
            </a:r>
            <a:r>
              <a:rPr lang="fr-FR" smtClean="0">
                <a:ea typeface="ＭＳ Ｐゴシック" pitchFamily="34" charset="-128"/>
              </a:rPr>
              <a:t> : manure 4t/ha, P 20 kg/ha, no inoculum. </a:t>
            </a:r>
            <a:r>
              <a:rPr lang="fr-FR" b="1" smtClean="0">
                <a:ea typeface="ＭＳ Ｐゴシック" pitchFamily="34" charset="-128"/>
              </a:rPr>
              <a:t>T3</a:t>
            </a:r>
            <a:r>
              <a:rPr lang="fr-FR" smtClean="0">
                <a:ea typeface="ＭＳ Ｐゴシック" pitchFamily="34" charset="-128"/>
              </a:rPr>
              <a:t> : no fertilizer, inoculum. </a:t>
            </a:r>
            <a:r>
              <a:rPr lang="fr-FR" b="1" smtClean="0">
                <a:ea typeface="ＭＳ Ｐゴシック" pitchFamily="34" charset="-128"/>
              </a:rPr>
              <a:t>T4</a:t>
            </a:r>
            <a:r>
              <a:rPr lang="fr-FR" smtClean="0">
                <a:ea typeface="ＭＳ Ｐゴシック" pitchFamily="34" charset="-128"/>
              </a:rPr>
              <a:t> : manure 4t/ha, P 20 kg/ha, inoculum</a:t>
            </a:r>
          </a:p>
          <a:p>
            <a:pPr eaLnBrk="1" hangingPunct="1"/>
            <a:r>
              <a:rPr lang="fr-FR" b="1" smtClean="0">
                <a:ea typeface="ＭＳ Ｐゴシック" pitchFamily="34" charset="-128"/>
              </a:rPr>
              <a:t>Cowpea (41): T1</a:t>
            </a:r>
            <a:r>
              <a:rPr lang="fr-FR" smtClean="0">
                <a:ea typeface="ＭＳ Ｐゴシック" pitchFamily="34" charset="-128"/>
              </a:rPr>
              <a:t> : </a:t>
            </a:r>
            <a:r>
              <a:rPr lang="fr-FR" altLang="en-US" smtClean="0">
                <a:ea typeface="ＭＳ Ｐゴシック" pitchFamily="34" charset="-128"/>
              </a:rPr>
              <a:t>‘</a:t>
            </a:r>
            <a:r>
              <a:rPr lang="fr-FR" altLang="ja-JP" smtClean="0">
                <a:ea typeface="ＭＳ Ｐゴシック" pitchFamily="34" charset="-128"/>
              </a:rPr>
              <a:t>wulibali</a:t>
            </a:r>
            <a:r>
              <a:rPr lang="fr-FR" altLang="en-US" smtClean="0">
                <a:ea typeface="ＭＳ Ｐゴシック" pitchFamily="34" charset="-128"/>
              </a:rPr>
              <a:t>’</a:t>
            </a:r>
            <a:r>
              <a:rPr lang="fr-FR" altLang="ja-JP" smtClean="0">
                <a:ea typeface="ＭＳ Ｐゴシック" pitchFamily="34" charset="-128"/>
              </a:rPr>
              <a:t> cowpea, no fertilization. </a:t>
            </a:r>
            <a:r>
              <a:rPr lang="fr-FR" altLang="ja-JP" b="1" smtClean="0">
                <a:ea typeface="ＭＳ Ｐゴシック" pitchFamily="34" charset="-128"/>
              </a:rPr>
              <a:t>T2</a:t>
            </a:r>
            <a:r>
              <a:rPr lang="fr-FR" altLang="ja-JP" smtClean="0">
                <a:ea typeface="ＭＳ Ｐゴシック" pitchFamily="34" charset="-128"/>
              </a:rPr>
              <a:t> : </a:t>
            </a:r>
            <a:r>
              <a:rPr lang="fr-FR" altLang="en-US" smtClean="0">
                <a:ea typeface="ＭＳ Ｐゴシック" pitchFamily="34" charset="-128"/>
              </a:rPr>
              <a:t>‘</a:t>
            </a:r>
            <a:r>
              <a:rPr lang="fr-FR" altLang="ja-JP" smtClean="0">
                <a:ea typeface="ＭＳ Ｐゴシック" pitchFamily="34" charset="-128"/>
              </a:rPr>
              <a:t>wulibali</a:t>
            </a:r>
            <a:r>
              <a:rPr lang="fr-FR" altLang="en-US" smtClean="0">
                <a:ea typeface="ＭＳ Ｐゴシック" pitchFamily="34" charset="-128"/>
              </a:rPr>
              <a:t>’</a:t>
            </a:r>
            <a:r>
              <a:rPr lang="fr-FR" altLang="ja-JP" smtClean="0">
                <a:ea typeface="ＭＳ Ｐゴシック" pitchFamily="34" charset="-128"/>
              </a:rPr>
              <a:t> cowpea, P 20kg/ha. </a:t>
            </a:r>
            <a:r>
              <a:rPr lang="fr-FR" altLang="ja-JP" b="1" smtClean="0">
                <a:ea typeface="ＭＳ Ｐゴシック" pitchFamily="34" charset="-128"/>
              </a:rPr>
              <a:t>T3</a:t>
            </a:r>
            <a:r>
              <a:rPr lang="fr-FR" altLang="ja-JP" smtClean="0">
                <a:ea typeface="ＭＳ Ｐゴシック" pitchFamily="34" charset="-128"/>
              </a:rPr>
              <a:t> : </a:t>
            </a:r>
            <a:r>
              <a:rPr lang="fr-FR" altLang="en-US" smtClean="0">
                <a:ea typeface="ＭＳ Ｐゴシック" pitchFamily="34" charset="-128"/>
              </a:rPr>
              <a:t>‘</a:t>
            </a:r>
            <a:r>
              <a:rPr lang="fr-FR" altLang="ja-JP" smtClean="0">
                <a:ea typeface="ＭＳ Ｐゴシック" pitchFamily="34" charset="-128"/>
              </a:rPr>
              <a:t>Dunanfana (dual-purpose) cowpea,  no fertilization. </a:t>
            </a:r>
            <a:r>
              <a:rPr lang="fr-FR" altLang="ja-JP" b="1" smtClean="0">
                <a:ea typeface="ＭＳ Ｐゴシック" pitchFamily="34" charset="-128"/>
              </a:rPr>
              <a:t>T4</a:t>
            </a:r>
            <a:r>
              <a:rPr lang="fr-FR" altLang="ja-JP" smtClean="0">
                <a:ea typeface="ＭＳ Ｐゴシック" pitchFamily="34" charset="-128"/>
              </a:rPr>
              <a:t> : </a:t>
            </a:r>
            <a:r>
              <a:rPr lang="fr-FR" altLang="en-US" smtClean="0">
                <a:ea typeface="ＭＳ Ｐゴシック" pitchFamily="34" charset="-128"/>
              </a:rPr>
              <a:t>‘</a:t>
            </a:r>
            <a:r>
              <a:rPr lang="fr-FR" altLang="ja-JP" smtClean="0">
                <a:ea typeface="ＭＳ Ｐゴシック" pitchFamily="34" charset="-128"/>
              </a:rPr>
              <a:t>Dunanfana cowpea, P 20 kg/ha</a:t>
            </a:r>
          </a:p>
          <a:p>
            <a:pPr eaLnBrk="1" hangingPunct="1"/>
            <a:endParaRPr lang="fr-FR" smtClean="0">
              <a:ea typeface="ＭＳ Ｐゴシック" pitchFamily="34" charset="-128"/>
            </a:endParaRPr>
          </a:p>
          <a:p>
            <a:pPr eaLnBrk="1" hangingPunct="1"/>
            <a:r>
              <a:rPr lang="fr-FR" b="1" smtClean="0">
                <a:ea typeface="ＭＳ Ｐゴシック" pitchFamily="34" charset="-128"/>
              </a:rPr>
              <a:t>Also Stylosanthes trials (9)</a:t>
            </a:r>
          </a:p>
          <a:p>
            <a:pPr eaLnBrk="1" hangingPunct="1"/>
            <a:endParaRPr lang="fr-FR" smtClean="0">
              <a:ea typeface="ＭＳ Ｐゴシック" pitchFamily="34" charset="-128"/>
            </a:endParaRPr>
          </a:p>
          <a:p>
            <a:pPr eaLnBrk="1" hangingPunct="1"/>
            <a:endParaRPr lang="fr-FR" smtClean="0">
              <a:ea typeface="ＭＳ Ｐゴシック" pitchFamily="34" charset="-128"/>
            </a:endParaRPr>
          </a:p>
          <a:p>
            <a:pPr eaLnBrk="1" hangingPunct="1"/>
            <a:r>
              <a:rPr lang="en-US" b="1" smtClean="0">
                <a:ea typeface="ＭＳ Ｐゴシック" pitchFamily="34" charset="-128"/>
              </a:rPr>
              <a:t>Test dual-purpose (inter)-crops:</a:t>
            </a:r>
          </a:p>
          <a:p>
            <a:pPr eaLnBrk="1" hangingPunct="1"/>
            <a:endParaRPr lang="en-US" smtClean="0">
              <a:ea typeface="ＭＳ Ｐゴシック" pitchFamily="34" charset="-128"/>
            </a:endParaRPr>
          </a:p>
          <a:p>
            <a:pPr eaLnBrk="1" hangingPunct="1"/>
            <a:r>
              <a:rPr lang="en-US" smtClean="0">
                <a:ea typeface="ＭＳ Ｐゴシック" pitchFamily="34" charset="-128"/>
              </a:rPr>
              <a:t>Shown here: Maize/Cowpea intercrop: </a:t>
            </a:r>
            <a:r>
              <a:rPr lang="fr-FR" b="1" smtClean="0">
                <a:ea typeface="ＭＳ Ｐゴシック" pitchFamily="34" charset="-128"/>
              </a:rPr>
              <a:t>T1</a:t>
            </a:r>
            <a:r>
              <a:rPr lang="fr-FR" smtClean="0">
                <a:ea typeface="ＭＳ Ｐゴシック" pitchFamily="34" charset="-128"/>
              </a:rPr>
              <a:t> : </a:t>
            </a:r>
            <a:r>
              <a:rPr lang="fr-FR" altLang="en-US" smtClean="0">
                <a:ea typeface="ＭＳ Ｐゴシック" pitchFamily="34" charset="-128"/>
              </a:rPr>
              <a:t>‘</a:t>
            </a:r>
            <a:r>
              <a:rPr lang="fr-FR" altLang="ja-JP" smtClean="0">
                <a:ea typeface="ＭＳ Ｐゴシック" pitchFamily="34" charset="-128"/>
              </a:rPr>
              <a:t>wulibali</a:t>
            </a:r>
            <a:r>
              <a:rPr lang="fr-FR" altLang="en-US" smtClean="0">
                <a:ea typeface="ＭＳ Ｐゴシック" pitchFamily="34" charset="-128"/>
              </a:rPr>
              <a:t>’</a:t>
            </a:r>
            <a:r>
              <a:rPr lang="fr-FR" altLang="ja-JP" smtClean="0">
                <a:ea typeface="ＭＳ Ｐゴシック" pitchFamily="34" charset="-128"/>
              </a:rPr>
              <a:t> cowpea + maize, 1 row maize, 1 row cowpea + maize. </a:t>
            </a:r>
            <a:r>
              <a:rPr lang="fr-FR" altLang="ja-JP" b="1" smtClean="0">
                <a:ea typeface="ＭＳ Ｐゴシック" pitchFamily="34" charset="-128"/>
              </a:rPr>
              <a:t>T2</a:t>
            </a:r>
            <a:r>
              <a:rPr lang="fr-FR" altLang="ja-JP" smtClean="0">
                <a:ea typeface="ＭＳ Ｐゴシック" pitchFamily="34" charset="-128"/>
              </a:rPr>
              <a:t> : </a:t>
            </a:r>
            <a:r>
              <a:rPr lang="fr-FR" altLang="en-US" smtClean="0">
                <a:ea typeface="ＭＳ Ｐゴシック" pitchFamily="34" charset="-128"/>
              </a:rPr>
              <a:t>‘</a:t>
            </a:r>
            <a:r>
              <a:rPr lang="fr-FR" altLang="ja-JP" smtClean="0">
                <a:ea typeface="ＭＳ Ｐゴシック" pitchFamily="34" charset="-128"/>
              </a:rPr>
              <a:t>wulibali</a:t>
            </a:r>
            <a:r>
              <a:rPr lang="fr-FR" altLang="en-US" smtClean="0">
                <a:ea typeface="ＭＳ Ｐゴシック" pitchFamily="34" charset="-128"/>
              </a:rPr>
              <a:t>’</a:t>
            </a:r>
            <a:r>
              <a:rPr lang="fr-FR" altLang="ja-JP" smtClean="0">
                <a:ea typeface="ＭＳ Ｐゴシック" pitchFamily="34" charset="-128"/>
              </a:rPr>
              <a:t> cowpea + maize, 2 rows maize, 1 row cowpea. </a:t>
            </a:r>
            <a:r>
              <a:rPr lang="fr-FR" altLang="ja-JP" b="1" smtClean="0">
                <a:ea typeface="ＭＳ Ｐゴシック" pitchFamily="34" charset="-128"/>
              </a:rPr>
              <a:t>T3</a:t>
            </a:r>
            <a:r>
              <a:rPr lang="fr-FR" altLang="ja-JP" smtClean="0">
                <a:ea typeface="ＭＳ Ｐゴシック" pitchFamily="34" charset="-128"/>
              </a:rPr>
              <a:t> : </a:t>
            </a:r>
            <a:r>
              <a:rPr lang="fr-FR" altLang="en-US" smtClean="0">
                <a:ea typeface="ＭＳ Ｐゴシック" pitchFamily="34" charset="-128"/>
              </a:rPr>
              <a:t>‘</a:t>
            </a:r>
            <a:r>
              <a:rPr lang="fr-FR" altLang="ja-JP" smtClean="0">
                <a:ea typeface="ＭＳ Ｐゴシック" pitchFamily="34" charset="-128"/>
              </a:rPr>
              <a:t>Dunanfana cowpea + maize, 1 row maize, 1 row cowpea + maize. </a:t>
            </a:r>
            <a:r>
              <a:rPr lang="fr-FR" altLang="ja-JP" b="1" smtClean="0">
                <a:ea typeface="ＭＳ Ｐゴシック" pitchFamily="34" charset="-128"/>
              </a:rPr>
              <a:t>T4</a:t>
            </a:r>
            <a:r>
              <a:rPr lang="fr-FR" altLang="ja-JP" smtClean="0">
                <a:ea typeface="ＭＳ Ｐゴシック" pitchFamily="34" charset="-128"/>
              </a:rPr>
              <a:t> : </a:t>
            </a:r>
            <a:r>
              <a:rPr lang="fr-FR" altLang="en-US" smtClean="0">
                <a:ea typeface="ＭＳ Ｐゴシック" pitchFamily="34" charset="-128"/>
              </a:rPr>
              <a:t>‘</a:t>
            </a:r>
            <a:r>
              <a:rPr lang="fr-FR" altLang="ja-JP" smtClean="0">
                <a:ea typeface="ＭＳ Ｐゴシック" pitchFamily="34" charset="-128"/>
              </a:rPr>
              <a:t>Dunanfana cowpea + maize, 2 rows maize, 1 row cowpea</a:t>
            </a:r>
          </a:p>
          <a:p>
            <a:pPr eaLnBrk="1" hangingPunct="1"/>
            <a:endParaRPr lang="fr-FR" smtClean="0">
              <a:ea typeface="ＭＳ Ｐゴシック" pitchFamily="34" charset="-128"/>
            </a:endParaRPr>
          </a:p>
          <a:p>
            <a:pPr eaLnBrk="1" hangingPunct="1"/>
            <a:r>
              <a:rPr lang="fr-FR" smtClean="0">
                <a:ea typeface="ＭＳ Ｐゴシック" pitchFamily="34" charset="-128"/>
              </a:rPr>
              <a:t>Ta, Tb : maize sole crop for Land Equivalent Ratio (LER) calculations </a:t>
            </a:r>
          </a:p>
          <a:p>
            <a:pPr eaLnBrk="1" hangingPunct="1"/>
            <a:r>
              <a:rPr lang="fr-FR" smtClean="0">
                <a:ea typeface="ＭＳ Ｐゴシック" pitchFamily="34" charset="-128"/>
              </a:rPr>
              <a:t>Tc, Td : wulubali, dunanfana sole crops for LER calculations</a:t>
            </a:r>
          </a:p>
          <a:p>
            <a:pPr eaLnBrk="1" hangingPunct="1"/>
            <a:endParaRPr lang="en-US" smtClean="0">
              <a:ea typeface="ＭＳ Ｐゴシック" pitchFamily="34" charset="-128"/>
            </a:endParaRPr>
          </a:p>
          <a:p>
            <a:pPr eaLnBrk="1" hangingPunct="1"/>
            <a:r>
              <a:rPr lang="en-US" b="1" smtClean="0">
                <a:ea typeface="ＭＳ Ｐゴシック" pitchFamily="34" charset="-128"/>
              </a:rPr>
              <a:t>(# of trials McKnight+DSCRP 2013): </a:t>
            </a:r>
            <a:r>
              <a:rPr lang="en-US" smtClean="0">
                <a:ea typeface="ＭＳ Ｐゴシック" pitchFamily="34" charset="-128"/>
              </a:rPr>
              <a:t>Maize/Cowpea: 32. Sorghum/Cowpea: 5</a:t>
            </a:r>
            <a:r>
              <a:rPr lang="en-US" b="1" smtClean="0">
                <a:ea typeface="ＭＳ Ｐゴシック" pitchFamily="34" charset="-128"/>
              </a:rPr>
              <a:t>.Grand total of </a:t>
            </a:r>
            <a:r>
              <a:rPr lang="fr-FR" b="1" smtClean="0">
                <a:ea typeface="ＭＳ Ｐゴシック" pitchFamily="34" charset="-128"/>
              </a:rPr>
              <a:t>110 farmers in 9 villages</a:t>
            </a:r>
          </a:p>
          <a:p>
            <a:pPr eaLnBrk="1" hangingPunct="1"/>
            <a:r>
              <a:rPr lang="fr-FR" smtClean="0">
                <a:ea typeface="ＭＳ Ｐゴシック" pitchFamily="34" charset="-128"/>
              </a:rPr>
              <a:t>(Nampossela, Nitabuguro, Mperesso, Finkoloni, Koumbri, Kani, Karangasso, Try, N</a:t>
            </a:r>
            <a:r>
              <a:rPr lang="fr-FR" altLang="en-US" smtClean="0">
                <a:ea typeface="ＭＳ Ｐゴシック" pitchFamily="34" charset="-128"/>
              </a:rPr>
              <a:t>’</a:t>
            </a:r>
            <a:r>
              <a:rPr lang="fr-FR" altLang="ja-JP" smtClean="0">
                <a:ea typeface="ＭＳ Ｐゴシック" pitchFamily="34" charset="-128"/>
              </a:rPr>
              <a:t>Goukan)</a:t>
            </a:r>
          </a:p>
          <a:p>
            <a:pPr eaLnBrk="1" hangingPunct="1"/>
            <a:endParaRPr lang="fr-FR" altLang="ja-JP" smtClean="0">
              <a:ea typeface="ＭＳ Ｐゴシック" pitchFamily="34" charset="-128"/>
            </a:endParaRPr>
          </a:p>
          <a:p>
            <a:pPr eaLnBrk="1" hangingPunct="1"/>
            <a:r>
              <a:rPr lang="fr-FR" altLang="ja-JP" b="1" smtClean="0">
                <a:ea typeface="ＭＳ Ｐゴシック" pitchFamily="34" charset="-128"/>
              </a:rPr>
              <a:t>Diversification trials with crop-livestock focus</a:t>
            </a:r>
          </a:p>
          <a:p>
            <a:r>
              <a:rPr lang="en-US" smtClean="0">
                <a:ea typeface="ＭＳ Ｐゴシック" pitchFamily="34" charset="-128"/>
              </a:rPr>
              <a:t>First </a:t>
            </a:r>
            <a:r>
              <a:rPr lang="en-US" b="1" smtClean="0">
                <a:ea typeface="ＭＳ Ｐゴシック" pitchFamily="34" charset="-128"/>
              </a:rPr>
              <a:t>feeding trials </a:t>
            </a:r>
            <a:r>
              <a:rPr lang="en-US" smtClean="0">
                <a:ea typeface="ＭＳ Ｐゴシック" pitchFamily="34" charset="-128"/>
              </a:rPr>
              <a:t>on small ruminants initiated (Africa RISING) and stable feeding trials for dairy cows planned (McKnight AEI)</a:t>
            </a:r>
          </a:p>
          <a:p>
            <a:r>
              <a:rPr lang="en-US" b="1" smtClean="0">
                <a:ea typeface="ＭＳ Ｐゴシック" pitchFamily="34" charset="-128"/>
              </a:rPr>
              <a:t>Rainy season vegetable crop trials</a:t>
            </a:r>
            <a:r>
              <a:rPr lang="en-US" smtClean="0">
                <a:ea typeface="ＭＳ Ｐゴシック" pitchFamily="34" charset="-128"/>
              </a:rPr>
              <a:t> installed in collaboration with AVRDC (Africa RISING)</a:t>
            </a:r>
          </a:p>
          <a:p>
            <a:r>
              <a:rPr lang="en-US" smtClean="0">
                <a:ea typeface="ＭＳ Ｐゴシック" pitchFamily="34" charset="-128"/>
              </a:rPr>
              <a:t>Perennial crop trials installed in collaboration with ICRAF for </a:t>
            </a:r>
            <a:r>
              <a:rPr lang="en-US" b="1" smtClean="0">
                <a:ea typeface="ＭＳ Ｐゴシック" pitchFamily="34" charset="-128"/>
              </a:rPr>
              <a:t>food banks, fodder banks and fruit tree establishment </a:t>
            </a:r>
            <a:r>
              <a:rPr lang="en-US" smtClean="0">
                <a:ea typeface="ＭＳ Ｐゴシック" pitchFamily="34" charset="-128"/>
              </a:rPr>
              <a:t>(Africa RISING)</a:t>
            </a:r>
          </a:p>
          <a:p>
            <a:pPr eaLnBrk="1" hangingPunct="1"/>
            <a:endParaRPr lang="fr-FR" altLang="ja-JP" smtClean="0">
              <a:ea typeface="ＭＳ Ｐゴシック" pitchFamily="34" charset="-128"/>
            </a:endParaRPr>
          </a:p>
          <a:p>
            <a:pPr eaLnBrk="1" hangingPunct="1"/>
            <a:endParaRPr lang="en-US" smtClean="0">
              <a:ea typeface="ＭＳ Ｐゴシック" pitchFamily="34" charset="-128"/>
            </a:endParaRPr>
          </a:p>
          <a:p>
            <a:pPr eaLnBrk="1" hangingPunct="1"/>
            <a:endParaRPr lang="en-US" smtClean="0">
              <a:ea typeface="ＭＳ Ｐゴシック" pitchFamily="34" charset="-128"/>
            </a:endParaRPr>
          </a:p>
          <a:p>
            <a:pPr eaLnBrk="1" hangingPunct="1"/>
            <a:r>
              <a:rPr lang="en-US" smtClean="0">
                <a:ea typeface="ＭＳ Ｐゴシック" pitchFamily="34" charset="-128"/>
              </a:rPr>
              <a:t>Bougouni trials (Mary)</a:t>
            </a:r>
          </a:p>
          <a:p>
            <a:r>
              <a:rPr lang="en-US" smtClean="0">
                <a:ea typeface="ＭＳ Ｐゴシック" pitchFamily="34" charset="-128"/>
              </a:rPr>
              <a:t>Agronomic trials</a:t>
            </a:r>
          </a:p>
          <a:p>
            <a:pPr lvl="1"/>
            <a:r>
              <a:rPr lang="en-US" smtClean="0">
                <a:ea typeface="ＭＳ Ｐゴシック" pitchFamily="34" charset="-128"/>
              </a:rPr>
              <a:t>Trials include:</a:t>
            </a:r>
          </a:p>
          <a:p>
            <a:pPr lvl="2"/>
            <a:r>
              <a:rPr lang="en-US" smtClean="0">
                <a:ea typeface="ＭＳ Ｐゴシック" pitchFamily="34" charset="-128"/>
              </a:rPr>
              <a:t>Sorghum-cowpea intercropping</a:t>
            </a:r>
          </a:p>
          <a:p>
            <a:pPr lvl="2"/>
            <a:r>
              <a:rPr lang="en-US" smtClean="0">
                <a:ea typeface="ＭＳ Ｐゴシック" pitchFamily="34" charset="-128"/>
              </a:rPr>
              <a:t>Cowpea varieties with Neem insecticide</a:t>
            </a:r>
          </a:p>
          <a:p>
            <a:pPr lvl="2"/>
            <a:r>
              <a:rPr lang="en-US" smtClean="0">
                <a:ea typeface="ＭＳ Ｐゴシック" pitchFamily="34" charset="-128"/>
              </a:rPr>
              <a:t>Soybean with organic fertilization and innoculant</a:t>
            </a:r>
          </a:p>
          <a:p>
            <a:pPr lvl="2"/>
            <a:r>
              <a:rPr lang="en-US" smtClean="0">
                <a:ea typeface="ＭＳ Ｐゴシック" pitchFamily="34" charset="-128"/>
              </a:rPr>
              <a:t>Groundnut varieties with Roselle intercropping</a:t>
            </a:r>
          </a:p>
          <a:p>
            <a:pPr lvl="1"/>
            <a:r>
              <a:rPr lang="en-US" smtClean="0">
                <a:ea typeface="ＭＳ Ｐゴシック" pitchFamily="34" charset="-128"/>
              </a:rPr>
              <a:t>76 total on-farm trials in 5 villages</a:t>
            </a:r>
          </a:p>
          <a:p>
            <a:pPr lvl="2"/>
            <a:r>
              <a:rPr lang="en-US" smtClean="0">
                <a:ea typeface="ＭＳ Ｐゴシック" pitchFamily="34" charset="-128"/>
              </a:rPr>
              <a:t>43 men, 27 women participated</a:t>
            </a:r>
          </a:p>
          <a:p>
            <a:r>
              <a:rPr lang="en-US" smtClean="0">
                <a:ea typeface="ＭＳ Ｐゴシック" pitchFamily="34" charset="-128"/>
              </a:rPr>
              <a:t>Feeding trials and Fodder production </a:t>
            </a:r>
          </a:p>
          <a:p>
            <a:pPr lvl="1"/>
            <a:r>
              <a:rPr lang="en-US" smtClean="0">
                <a:ea typeface="ＭＳ Ｐゴシック" pitchFamily="34" charset="-128"/>
              </a:rPr>
              <a:t>10 women participated in feeding trials for the Tabaski holiday</a:t>
            </a:r>
          </a:p>
          <a:p>
            <a:pPr lvl="1"/>
            <a:r>
              <a:rPr lang="en-US" smtClean="0">
                <a:ea typeface="ＭＳ Ｐゴシック" pitchFamily="34" charset="-128"/>
              </a:rPr>
              <a:t>13 women and 2 men produced fodder cowpea for use in dry-season feeding trials</a:t>
            </a:r>
          </a:p>
          <a:p>
            <a:pPr eaLnBrk="1" hangingPunct="1"/>
            <a:endParaRPr lang="en-US" smtClean="0">
              <a:ea typeface="ＭＳ Ｐゴシック" pitchFamily="34" charset="-128"/>
            </a:endParaRPr>
          </a:p>
          <a:p>
            <a:pPr eaLnBrk="1" hangingPunct="1"/>
            <a:endParaRPr lang="en-US" smtClean="0">
              <a:ea typeface="ＭＳ Ｐゴシック" pitchFamily="34" charset="-128"/>
            </a:endParaRPr>
          </a:p>
          <a:p>
            <a:pPr eaLnBrk="1" hangingPunct="1"/>
            <a:endParaRPr lang="fr-FR" smtClean="0">
              <a:ea typeface="ＭＳ Ｐゴシック" pitchFamily="34" charset="-128"/>
            </a:endParaRPr>
          </a:p>
          <a:p>
            <a:pPr eaLnBrk="1" hangingPunct="1"/>
            <a:endParaRPr lang="fr-FR" smtClean="0">
              <a:ea typeface="ＭＳ Ｐゴシック" pitchFamily="34" charset="-128"/>
            </a:endParaRPr>
          </a:p>
          <a:p>
            <a:pPr eaLnBrk="1" hangingPunct="1"/>
            <a:endParaRPr lang="fr-FR" smtClean="0">
              <a:ea typeface="ＭＳ Ｐゴシック" pitchFamily="34" charset="-128"/>
            </a:endParaRPr>
          </a:p>
          <a:p>
            <a:pPr eaLnBrk="1" hangingPunct="1"/>
            <a:endParaRPr lang="en-US" smtClean="0">
              <a:ea typeface="ＭＳ Ｐゴシック" pitchFamily="34" charset="-128"/>
            </a:endParaRPr>
          </a:p>
          <a:p>
            <a:pPr eaLnBrk="1" hangingPunct="1"/>
            <a:endParaRPr lang="en-US" smtClean="0">
              <a:ea typeface="ＭＳ Ｐゴシック" pitchFamily="34" charset="-128"/>
            </a:endParaRPr>
          </a:p>
          <a:p>
            <a:pPr eaLnBrk="1" hangingPunct="1"/>
            <a:endParaRPr lang="en-US" smtClean="0">
              <a:ea typeface="ＭＳ Ｐゴシック" pitchFamily="34" charset="-128"/>
            </a:endParaRPr>
          </a:p>
          <a:p>
            <a:pPr eaLnBrk="1" hangingPunct="1"/>
            <a:endParaRPr lang="en-US" smtClean="0">
              <a:ea typeface="ＭＳ Ｐゴシック" pitchFamily="34" charset="-128"/>
            </a:endParaRPr>
          </a:p>
          <a:p>
            <a:endParaRPr lang="en-US" smtClean="0">
              <a:ea typeface="ＭＳ Ｐゴシック" pitchFamily="34" charset="-128"/>
            </a:endParaRPr>
          </a:p>
          <a:p>
            <a:endParaRPr lang="en-US" smtClean="0">
              <a:ea typeface="ＭＳ Ｐゴシック" pitchFamily="34" charset="-128"/>
            </a:endParaRPr>
          </a:p>
          <a:p>
            <a:pPr eaLnBrk="1" hangingPunct="1"/>
            <a:endParaRPr lang="en-US" smtClean="0">
              <a:ea typeface="ＭＳ Ｐゴシック" pitchFamily="34" charset="-128"/>
            </a:endParaRPr>
          </a:p>
        </p:txBody>
      </p:sp>
      <p:sp>
        <p:nvSpPr>
          <p:cNvPr id="80899" name="Slide Number Placeholder 3"/>
          <p:cNvSpPr>
            <a:spLocks noGrp="1"/>
          </p:cNvSpPr>
          <p:nvPr>
            <p:ph type="sldNum" sz="quarter" idx="5"/>
          </p:nvPr>
        </p:nvSpPr>
        <p:spPr bwMode="auto">
          <a:noFill/>
          <a:ln>
            <a:miter lim="800000"/>
            <a:headEnd/>
            <a:tailEnd/>
          </a:ln>
        </p:spPr>
        <p:txBody>
          <a:bodyPr/>
          <a:lstStyle/>
          <a:p>
            <a:fld id="{DC09B8B3-E60A-41DF-9371-ACA9ED218D64}" type="slidenum">
              <a:rPr lang="en-US"/>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ea typeface="ＭＳ Ｐゴシック" pitchFamily="34" charset="-128"/>
              </a:rPr>
              <a:t>Types of integrated soil fertility management trials and/or intercropping installed in Niger:</a:t>
            </a:r>
            <a:endParaRPr lang="en-US" smtClean="0">
              <a:ea typeface="ＭＳ Ｐゴシック" pitchFamily="34" charset="-128"/>
            </a:endParaRPr>
          </a:p>
          <a:p>
            <a:endParaRPr lang="en-US" smtClean="0">
              <a:ea typeface="ＭＳ Ｐゴシック" pitchFamily="34" charset="-128"/>
            </a:endParaRPr>
          </a:p>
          <a:p>
            <a:r>
              <a:rPr lang="en-US" smtClean="0">
                <a:ea typeface="ＭＳ Ｐゴシック" pitchFamily="34" charset="-128"/>
              </a:rPr>
              <a:t>- During the rainy season 2013 an experiment was conducted at ICRISAT station at Sadore to evaluate the performance of millet varieties under 16 soil fertility management option </a:t>
            </a:r>
          </a:p>
          <a:p>
            <a:r>
              <a:rPr lang="en-US" smtClean="0">
                <a:ea typeface="ＭＳ Ｐゴシック" pitchFamily="34" charset="-128"/>
              </a:rPr>
              <a:t>- The second trial aims as determining the long term effect of fertilizer microdosing on soil fertility, water use and millet performance under conditions of different management of millet residues</a:t>
            </a:r>
          </a:p>
          <a:p>
            <a:r>
              <a:rPr lang="en-US" smtClean="0">
                <a:ea typeface="ＭＳ Ｐゴシック" pitchFamily="34" charset="-128"/>
              </a:rPr>
              <a:t>- With the third experiment we study the effect of Acacia husbandry and manure on millet and cowpea performance and water use </a:t>
            </a:r>
          </a:p>
          <a:p>
            <a:endParaRPr lang="en-US" smtClean="0">
              <a:ea typeface="ＭＳ Ｐゴシック" pitchFamily="34" charset="-128"/>
            </a:endParaRPr>
          </a:p>
          <a:p>
            <a:r>
              <a:rPr lang="en-US" b="1" smtClean="0">
                <a:ea typeface="ＭＳ Ｐゴシック" pitchFamily="34" charset="-128"/>
              </a:rPr>
              <a:t>Table here: Data of 3 years – agronomic assessment of fertilization, variety and ISFM trials – pearl millet</a:t>
            </a:r>
          </a:p>
          <a:p>
            <a:endParaRPr lang="en-US" b="1" smtClean="0">
              <a:effectLst>
                <a:outerShdw blurRad="38100" dist="38100" dir="2700000" algn="tl">
                  <a:srgbClr val="C0C0C0"/>
                </a:outerShdw>
              </a:effectLst>
              <a:ea typeface="ＭＳ Ｐゴシック" pitchFamily="34" charset="-128"/>
            </a:endParaRPr>
          </a:p>
          <a:p>
            <a:r>
              <a:rPr lang="en-US" smtClean="0">
                <a:ea typeface="ＭＳ Ｐゴシック" pitchFamily="34" charset="-128"/>
              </a:rPr>
              <a:t>Seven millet varieties produced more than one ton of grain depending in the fertility management.</a:t>
            </a:r>
          </a:p>
          <a:p>
            <a:r>
              <a:rPr lang="en-US" smtClean="0">
                <a:ea typeface="ＭＳ Ｐゴシック" pitchFamily="34" charset="-128"/>
              </a:rPr>
              <a:t>Mil de Siaka performed well under a wide range of options</a:t>
            </a:r>
          </a:p>
          <a:p>
            <a:r>
              <a:rPr lang="en-US" smtClean="0">
                <a:ea typeface="ＭＳ Ｐゴシック" pitchFamily="34" charset="-128"/>
              </a:rPr>
              <a:t>Mineral alone produced less than one ton of grain</a:t>
            </a:r>
          </a:p>
          <a:p>
            <a:r>
              <a:rPr lang="en-US" smtClean="0">
                <a:ea typeface="ＭＳ Ｐゴシック" pitchFamily="34" charset="-128"/>
              </a:rPr>
              <a:t>Organic manure alone was a better option when compared to mineral</a:t>
            </a:r>
          </a:p>
          <a:p>
            <a:r>
              <a:rPr lang="en-US" smtClean="0">
                <a:ea typeface="ＭＳ Ｐゴシック" pitchFamily="34" charset="-128"/>
              </a:rPr>
              <a:t>Kado Nio de Mali was the best variety in term of crop-livestock integration followed by mil de Siaka</a:t>
            </a:r>
          </a:p>
          <a:p>
            <a:endParaRPr lang="en-US" smtClean="0">
              <a:ea typeface="ＭＳ Ｐゴシック" pitchFamily="34" charset="-128"/>
            </a:endParaRPr>
          </a:p>
          <a:p>
            <a:endParaRPr lang="en-US" smtClean="0">
              <a:ea typeface="ＭＳ Ｐゴシック" pitchFamily="34" charset="-128"/>
            </a:endParaRPr>
          </a:p>
        </p:txBody>
      </p:sp>
      <p:sp>
        <p:nvSpPr>
          <p:cNvPr id="82947" name="Slide Number Placeholder 3"/>
          <p:cNvSpPr>
            <a:spLocks noGrp="1"/>
          </p:cNvSpPr>
          <p:nvPr>
            <p:ph type="sldNum" sz="quarter" idx="5"/>
          </p:nvPr>
        </p:nvSpPr>
        <p:spPr bwMode="auto">
          <a:noFill/>
          <a:ln>
            <a:miter lim="800000"/>
            <a:headEnd/>
            <a:tailEnd/>
          </a:ln>
        </p:spPr>
        <p:txBody>
          <a:bodyPr/>
          <a:lstStyle/>
          <a:p>
            <a:fld id="{92435B98-1CC1-4156-A2C4-6580B69FA17B}" type="slidenum">
              <a:rPr lang="en-US"/>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ea typeface="ＭＳ Ｐゴシック" pitchFamily="34" charset="-128"/>
              </a:rPr>
              <a:t>Akinseye</a:t>
            </a:r>
            <a:r>
              <a:rPr lang="en-US" altLang="en-US" b="1" smtClean="0">
                <a:ea typeface="ＭＳ Ｐゴシック" pitchFamily="34" charset="-128"/>
              </a:rPr>
              <a:t>’</a:t>
            </a:r>
            <a:r>
              <a:rPr lang="en-US" b="1" smtClean="0">
                <a:ea typeface="ＭＳ Ｐゴシック" pitchFamily="34" charset="-128"/>
              </a:rPr>
              <a:t>s trial</a:t>
            </a:r>
          </a:p>
          <a:p>
            <a:endParaRPr lang="en-US" b="1" smtClean="0">
              <a:ea typeface="ＭＳ Ｐゴシック" pitchFamily="34" charset="-128"/>
            </a:endParaRPr>
          </a:p>
          <a:p>
            <a:pPr>
              <a:buFontTx/>
              <a:buChar char="-"/>
            </a:pPr>
            <a:r>
              <a:rPr lang="en-US" smtClean="0">
                <a:ea typeface="ＭＳ Ｐゴシック" pitchFamily="34" charset="-128"/>
              </a:rPr>
              <a:t>10 sorghum genotypes including dual-purpose hybrids &amp; purified landrace parents</a:t>
            </a:r>
          </a:p>
          <a:p>
            <a:pPr>
              <a:buFontTx/>
              <a:buChar char="-"/>
            </a:pPr>
            <a:r>
              <a:rPr lang="en-US" smtClean="0">
                <a:ea typeface="ＭＳ Ｐゴシック" pitchFamily="34" charset="-128"/>
              </a:rPr>
              <a:t>Measurement of stay-green characters</a:t>
            </a:r>
          </a:p>
          <a:p>
            <a:pPr>
              <a:buFontTx/>
              <a:buChar char="-"/>
            </a:pPr>
            <a:r>
              <a:rPr lang="en-US" smtClean="0">
                <a:ea typeface="ＭＳ Ｐゴシック" pitchFamily="34" charset="-128"/>
              </a:rPr>
              <a:t>NIRS analysis of fodder quality</a:t>
            </a:r>
            <a:endParaRPr lang="en-US" b="1" smtClean="0">
              <a:ea typeface="ＭＳ Ｐゴシック" pitchFamily="34" charset="-128"/>
            </a:endParaRPr>
          </a:p>
          <a:p>
            <a:endParaRPr lang="en-US" b="1" smtClean="0">
              <a:ea typeface="ＭＳ Ｐゴシック" pitchFamily="34" charset="-128"/>
            </a:endParaRPr>
          </a:p>
          <a:p>
            <a:r>
              <a:rPr lang="en-US" b="1" smtClean="0">
                <a:ea typeface="ＭＳ Ｐゴシック" pitchFamily="34" charset="-128"/>
              </a:rPr>
              <a:t>Agricultural water management technologies tested on 50 farmers' fields</a:t>
            </a:r>
            <a:endParaRPr lang="en-US" smtClean="0">
              <a:ea typeface="ＭＳ Ｐゴシック" pitchFamily="34" charset="-128"/>
            </a:endParaRPr>
          </a:p>
          <a:p>
            <a:endParaRPr lang="en-US" smtClean="0">
              <a:ea typeface="ＭＳ Ｐゴシック" pitchFamily="34" charset="-128"/>
            </a:endParaRPr>
          </a:p>
          <a:p>
            <a:r>
              <a:rPr lang="en-US" smtClean="0">
                <a:ea typeface="ＭＳ Ｐゴシック" pitchFamily="34" charset="-128"/>
              </a:rPr>
              <a:t>In collaboration with a partner NGO, test on a system involving rain water harvesting technologies, leafy vegetables and high values trees was conducted in </a:t>
            </a:r>
            <a:r>
              <a:rPr lang="en-US" b="1" smtClean="0">
                <a:ea typeface="ＭＳ Ｐゴシック" pitchFamily="34" charset="-128"/>
              </a:rPr>
              <a:t>97 villages </a:t>
            </a:r>
            <a:r>
              <a:rPr lang="en-US" smtClean="0">
                <a:ea typeface="ＭＳ Ｐゴシック" pitchFamily="34" charset="-128"/>
              </a:rPr>
              <a:t>in central and eastern Niger</a:t>
            </a:r>
          </a:p>
          <a:p>
            <a:r>
              <a:rPr lang="en-US" smtClean="0">
                <a:ea typeface="ＭＳ Ｐゴシック" pitchFamily="34" charset="-128"/>
              </a:rPr>
              <a:t>Report on there evaluation will be provided</a:t>
            </a:r>
          </a:p>
          <a:p>
            <a:pPr lvl="1" eaLnBrk="1" hangingPunct="1"/>
            <a:endParaRPr lang="en-US" smtClean="0">
              <a:ea typeface="ＭＳ Ｐゴシック" pitchFamily="34" charset="-128"/>
            </a:endParaRPr>
          </a:p>
        </p:txBody>
      </p:sp>
      <p:sp>
        <p:nvSpPr>
          <p:cNvPr id="84995" name="Slide Number Placeholder 3"/>
          <p:cNvSpPr>
            <a:spLocks noGrp="1"/>
          </p:cNvSpPr>
          <p:nvPr>
            <p:ph type="sldNum" sz="quarter" idx="5"/>
          </p:nvPr>
        </p:nvSpPr>
        <p:spPr bwMode="auto">
          <a:noFill/>
          <a:ln>
            <a:miter lim="800000"/>
            <a:headEnd/>
            <a:tailEnd/>
          </a:ln>
        </p:spPr>
        <p:txBody>
          <a:bodyPr/>
          <a:lstStyle/>
          <a:p>
            <a:fld id="{3AC065DE-5E71-42ED-8F28-D0A54A0229BC}" type="slidenum">
              <a:rPr lang="en-US"/>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en-US" smtClean="0">
                <a:ea typeface="ＭＳ Ｐゴシック" pitchFamily="34" charset="-128"/>
              </a:rPr>
              <a:t>Deliverable: Sowing/thinning/transplanting video tested with farmers (especially women), adapted and available online</a:t>
            </a:r>
          </a:p>
          <a:p>
            <a:endParaRPr lang="en-US" smtClean="0">
              <a:ea typeface="ＭＳ Ｐゴシック" pitchFamily="34" charset="-128"/>
            </a:endParaRPr>
          </a:p>
          <a:p>
            <a:r>
              <a:rPr lang="en-US" smtClean="0">
                <a:ea typeface="ＭＳ Ｐゴシック" pitchFamily="34" charset="-128"/>
              </a:rPr>
              <a:t>1. Thinning and transplanting video for sorghum in editing phase (script and voice over ready, images available)</a:t>
            </a:r>
          </a:p>
          <a:p>
            <a:r>
              <a:rPr lang="en-US" smtClean="0">
                <a:ea typeface="ＭＳ Ｐゴシック" pitchFamily="34" charset="-128"/>
              </a:rPr>
              <a:t>2. ICRISAT also collaborated on a two other videos for crop management of sesame and the production of enriched porridge from cereals, cowpea/soyabean and groundnut (video ready, but not yet available online)</a:t>
            </a:r>
          </a:p>
          <a:p>
            <a:endParaRPr lang="en-US" smtClean="0">
              <a:ea typeface="ＭＳ Ｐゴシック" pitchFamily="34" charset="-128"/>
            </a:endParaRPr>
          </a:p>
          <a:p>
            <a:pPr eaLnBrk="1" hangingPunct="1">
              <a:buFontTx/>
              <a:buChar char="-"/>
            </a:pPr>
            <a:r>
              <a:rPr lang="en-US" smtClean="0">
                <a:ea typeface="ＭＳ Ｐゴシック" pitchFamily="34" charset="-128"/>
              </a:rPr>
              <a:t>Over 22K </a:t>
            </a:r>
            <a:r>
              <a:rPr lang="en-US" altLang="en-US" smtClean="0">
                <a:ea typeface="ＭＳ Ｐゴシック" pitchFamily="34" charset="-128"/>
              </a:rPr>
              <a:t>“</a:t>
            </a:r>
            <a:r>
              <a:rPr lang="en-US" smtClean="0">
                <a:ea typeface="ＭＳ Ｐゴシック" pitchFamily="34" charset="-128"/>
              </a:rPr>
              <a:t>Fighting Striga</a:t>
            </a:r>
            <a:r>
              <a:rPr lang="en-US" altLang="en-US" smtClean="0">
                <a:ea typeface="ＭＳ Ｐゴシック" pitchFamily="34" charset="-128"/>
              </a:rPr>
              <a:t>”</a:t>
            </a:r>
            <a:r>
              <a:rPr lang="en-US" smtClean="0">
                <a:ea typeface="ＭＳ Ｐゴシック" pitchFamily="34" charset="-128"/>
              </a:rPr>
              <a:t> DVDs distributed in WCA</a:t>
            </a:r>
          </a:p>
          <a:p>
            <a:pPr eaLnBrk="1" hangingPunct="1">
              <a:buFontTx/>
              <a:buChar char="-"/>
            </a:pPr>
            <a:r>
              <a:rPr lang="en-US" smtClean="0">
                <a:ea typeface="ＭＳ Ｐゴシック" pitchFamily="34" charset="-128"/>
              </a:rPr>
              <a:t>Aflatoxin management video dubbed in 7 major languages (touching a linguistic customer basin of 150+ million)</a:t>
            </a:r>
          </a:p>
          <a:p>
            <a:endParaRPr lang="en-US" smtClean="0">
              <a:ea typeface="ＭＳ Ｐゴシック" pitchFamily="34" charset="-128"/>
            </a:endParaRPr>
          </a:p>
          <a:p>
            <a:pPr eaLnBrk="1" hangingPunct="1"/>
            <a:endParaRPr lang="en-US" smtClean="0">
              <a:ea typeface="ＭＳ Ｐゴシック" pitchFamily="34" charset="-128"/>
            </a:endParaRPr>
          </a:p>
        </p:txBody>
      </p:sp>
      <p:sp>
        <p:nvSpPr>
          <p:cNvPr id="87043" name="Slide Number Placeholder 3"/>
          <p:cNvSpPr>
            <a:spLocks noGrp="1"/>
          </p:cNvSpPr>
          <p:nvPr>
            <p:ph type="sldNum" sz="quarter" idx="5"/>
          </p:nvPr>
        </p:nvSpPr>
        <p:spPr bwMode="auto">
          <a:noFill/>
          <a:ln>
            <a:miter lim="800000"/>
            <a:headEnd/>
            <a:tailEnd/>
          </a:ln>
        </p:spPr>
        <p:txBody>
          <a:bodyPr/>
          <a:lstStyle/>
          <a:p>
            <a:fld id="{7D14F96E-ACDF-470A-A06D-4198FD0AE12A}" type="slidenum">
              <a:rPr lang="en-US"/>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pitchFamily="34" charset="-128"/>
              </a:rPr>
              <a:t>Deliverable: At least two workshops organised with partners on the use of printed, radio, video messages and seed minipacks in WBS sites by field agents</a:t>
            </a:r>
          </a:p>
          <a:p>
            <a:endParaRPr lang="en-US" smtClean="0">
              <a:ea typeface="ＭＳ Ｐゴシック" pitchFamily="34" charset="-128"/>
            </a:endParaRPr>
          </a:p>
          <a:p>
            <a:r>
              <a:rPr lang="en-US" smtClean="0">
                <a:ea typeface="ＭＳ Ｐゴシック" pitchFamily="34" charset="-128"/>
              </a:rPr>
              <a:t>Two workshops organised in Mali (Koutiala and Bamako) in order to train field agents and lead farmers of partners (World Food Program, NGO</a:t>
            </a:r>
            <a:r>
              <a:rPr lang="en-US" altLang="en-US" smtClean="0">
                <a:ea typeface="ＭＳ Ｐゴシック" pitchFamily="34" charset="-128"/>
              </a:rPr>
              <a:t>’</a:t>
            </a:r>
            <a:r>
              <a:rPr lang="en-US" smtClean="0">
                <a:ea typeface="ＭＳ Ｐゴシック" pitchFamily="34" charset="-128"/>
              </a:rPr>
              <a:t>s, Farmers</a:t>
            </a:r>
            <a:r>
              <a:rPr lang="en-US" altLang="en-US" smtClean="0">
                <a:ea typeface="ＭＳ Ｐゴシック" pitchFamily="34" charset="-128"/>
              </a:rPr>
              <a:t>’</a:t>
            </a:r>
            <a:r>
              <a:rPr lang="en-US" smtClean="0">
                <a:ea typeface="ＭＳ Ｐゴシック" pitchFamily="34" charset="-128"/>
              </a:rPr>
              <a:t> organisations, NARS)</a:t>
            </a:r>
          </a:p>
          <a:p>
            <a:r>
              <a:rPr lang="en-US" smtClean="0">
                <a:ea typeface="ＭＳ Ｐゴシック" pitchFamily="34" charset="-128"/>
              </a:rPr>
              <a:t>One workshop organised in Niger (Dantchiandou) for the training of field agents of farmers</a:t>
            </a:r>
            <a:r>
              <a:rPr lang="en-US" altLang="en-US" smtClean="0">
                <a:ea typeface="ＭＳ Ｐゴシック" pitchFamily="34" charset="-128"/>
              </a:rPr>
              <a:t>’</a:t>
            </a:r>
            <a:r>
              <a:rPr lang="en-US" smtClean="0">
                <a:ea typeface="ＭＳ Ｐゴシック" pitchFamily="34" charset="-128"/>
              </a:rPr>
              <a:t> organisations</a:t>
            </a:r>
          </a:p>
          <a:p>
            <a:endParaRPr lang="en-US" smtClean="0">
              <a:ea typeface="ＭＳ Ｐゴシック" pitchFamily="34" charset="-128"/>
            </a:endParaRPr>
          </a:p>
          <a:p>
            <a:r>
              <a:rPr lang="en-US" smtClean="0">
                <a:ea typeface="ＭＳ Ｐゴシック" pitchFamily="34" charset="-128"/>
              </a:rPr>
              <a:t>Over 70 field agents and lead farmers trained in the use of media for large scale dissemination and received copies of Figthing Striga DVDs and poster books for farmer training on improved technologies. Each partner organisation developed a strategy for the use of these tools for dissemination activities.</a:t>
            </a:r>
          </a:p>
          <a:p>
            <a:endParaRPr lang="en-US" smtClean="0">
              <a:ea typeface="ＭＳ Ｐゴシック" pitchFamily="34" charset="-128"/>
            </a:endParaRPr>
          </a:p>
          <a:p>
            <a:r>
              <a:rPr lang="en-US" smtClean="0">
                <a:ea typeface="ＭＳ Ｐゴシック" pitchFamily="34" charset="-128"/>
              </a:rPr>
              <a:t>Important to note that many partners (World Vision, World Food Program &amp; partners, have organized training of the use of the DVDs and other materials at lower levels (districts and communes).</a:t>
            </a:r>
          </a:p>
          <a:p>
            <a:endParaRPr lang="en-US" smtClean="0">
              <a:ea typeface="ＭＳ Ｐゴシック" pitchFamily="34" charset="-128"/>
            </a:endParaRPr>
          </a:p>
          <a:p>
            <a:endParaRPr lang="en-US" smtClean="0">
              <a:ea typeface="ＭＳ Ｐゴシック" pitchFamily="34" charset="-128"/>
            </a:endParaRPr>
          </a:p>
        </p:txBody>
      </p:sp>
      <p:sp>
        <p:nvSpPr>
          <p:cNvPr id="89091" name="Slide Number Placeholder 3"/>
          <p:cNvSpPr>
            <a:spLocks noGrp="1"/>
          </p:cNvSpPr>
          <p:nvPr>
            <p:ph type="sldNum" sz="quarter" idx="5"/>
          </p:nvPr>
        </p:nvSpPr>
        <p:spPr bwMode="auto">
          <a:noFill/>
          <a:ln>
            <a:miter lim="800000"/>
            <a:headEnd/>
            <a:tailEnd/>
          </a:ln>
        </p:spPr>
        <p:txBody>
          <a:bodyPr/>
          <a:lstStyle/>
          <a:p>
            <a:fld id="{BE5D7AEF-16B6-4002-9CC4-0C296E5B3EDC}" type="slidenum">
              <a:rPr lang="en-US"/>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pitchFamily="34" charset="-128"/>
              </a:rPr>
              <a:t>Deliverable: Dissemination campaign, mid-season evaluation, mass media (print and electronic) campaigns to disseminate identified relevant technologies to different classes of farmers including women and vulnerable groups</a:t>
            </a:r>
          </a:p>
          <a:p>
            <a:endParaRPr lang="en-US" smtClean="0">
              <a:ea typeface="ＭＳ Ｐゴシック" pitchFamily="34" charset="-128"/>
            </a:endParaRPr>
          </a:p>
          <a:p>
            <a:pPr eaLnBrk="1" hangingPunct="1">
              <a:spcBef>
                <a:spcPct val="0"/>
              </a:spcBef>
            </a:pPr>
            <a:r>
              <a:rPr lang="en-US" smtClean="0">
                <a:ea typeface="ＭＳ Ｐゴシック" pitchFamily="34" charset="-128"/>
              </a:rPr>
              <a:t>3 Fighting Striga videos were shown in French, Zerma, Haussa and Bambara on national television in Niger and Mali.</a:t>
            </a:r>
          </a:p>
          <a:p>
            <a:pPr eaLnBrk="1" hangingPunct="1">
              <a:spcBef>
                <a:spcPct val="0"/>
              </a:spcBef>
            </a:pPr>
            <a:endParaRPr lang="en-US" smtClean="0">
              <a:ea typeface="ＭＳ Ｐゴシック" pitchFamily="34" charset="-128"/>
            </a:endParaRPr>
          </a:p>
          <a:p>
            <a:pPr eaLnBrk="1" hangingPunct="1">
              <a:spcBef>
                <a:spcPct val="0"/>
              </a:spcBef>
            </a:pPr>
            <a:r>
              <a:rPr lang="en-US" smtClean="0">
                <a:ea typeface="ＭＳ Ｐゴシック" pitchFamily="34" charset="-128"/>
              </a:rPr>
              <a:t>ICRISAT and partners trained at least 3000 field agents and farmers (men women and children) in Mali, Niger, Burkina Faso and Nigeria using video and printed materials in 2013 and 18000 field agents and farmers in 2012 and 2013. Of the persons trained, about 40% are men, 30% are women and 30% are children aged between 7 and 18).</a:t>
            </a:r>
          </a:p>
          <a:p>
            <a:endParaRPr lang="en-US" smtClean="0">
              <a:ea typeface="ＭＳ Ｐゴシック" pitchFamily="34" charset="-128"/>
            </a:endParaRPr>
          </a:p>
          <a:p>
            <a:r>
              <a:rPr lang="en-US" smtClean="0">
                <a:ea typeface="ＭＳ Ｐゴシック" pitchFamily="34" charset="-128"/>
              </a:rPr>
              <a:t>Farmer organizations and NGO</a:t>
            </a:r>
            <a:r>
              <a:rPr lang="en-US" altLang="en-US" smtClean="0">
                <a:ea typeface="ＭＳ Ｐゴシック" pitchFamily="34" charset="-128"/>
              </a:rPr>
              <a:t>’</a:t>
            </a:r>
            <a:r>
              <a:rPr lang="en-US" smtClean="0">
                <a:ea typeface="ＭＳ Ｐゴシック" pitchFamily="34" charset="-128"/>
              </a:rPr>
              <a:t>s are responsible for about 85% of all trainings, while ICRISAT trained merely 7%. </a:t>
            </a:r>
          </a:p>
          <a:p>
            <a:r>
              <a:rPr lang="en-US" smtClean="0">
                <a:ea typeface="ＭＳ Ｐゴシック" pitchFamily="34" charset="-128"/>
              </a:rPr>
              <a:t>For 2013, data collection is ongoing and numbers for training by partners is potentially much higher, as collecting feedback from non-contracted partners is difficult and collecting feedback from farmers in villages nearly impossible.</a:t>
            </a:r>
          </a:p>
          <a:p>
            <a:endParaRPr lang="en-US" smtClean="0">
              <a:ea typeface="ＭＳ Ｐゴシック" pitchFamily="34" charset="-128"/>
            </a:endParaRPr>
          </a:p>
          <a:p>
            <a:r>
              <a:rPr lang="en-US" smtClean="0">
                <a:ea typeface="ＭＳ Ｐゴシック" pitchFamily="34" charset="-128"/>
              </a:rPr>
              <a:t>A study is on-going to identify potential early impact on partners</a:t>
            </a:r>
            <a:r>
              <a:rPr lang="en-US" altLang="en-US" smtClean="0">
                <a:ea typeface="ＭＳ Ｐゴシック" pitchFamily="34" charset="-128"/>
              </a:rPr>
              <a:t>’</a:t>
            </a:r>
            <a:r>
              <a:rPr lang="en-US" smtClean="0">
                <a:ea typeface="ＭＳ Ｐゴシック" pitchFamily="34" charset="-128"/>
              </a:rPr>
              <a:t> and farmers</a:t>
            </a:r>
            <a:r>
              <a:rPr lang="en-US" altLang="en-US" smtClean="0">
                <a:ea typeface="ＭＳ Ｐゴシック" pitchFamily="34" charset="-128"/>
              </a:rPr>
              <a:t>’</a:t>
            </a:r>
            <a:r>
              <a:rPr lang="en-US" smtClean="0">
                <a:ea typeface="ＭＳ Ｐゴシック" pitchFamily="34" charset="-128"/>
              </a:rPr>
              <a:t> training activities and farmers behaviour and experimentation in Mali. A report of this study will be available in January 2014.</a:t>
            </a:r>
          </a:p>
        </p:txBody>
      </p:sp>
      <p:sp>
        <p:nvSpPr>
          <p:cNvPr id="91139" name="Slide Number Placeholder 3"/>
          <p:cNvSpPr>
            <a:spLocks noGrp="1"/>
          </p:cNvSpPr>
          <p:nvPr>
            <p:ph type="sldNum" sz="quarter" idx="5"/>
          </p:nvPr>
        </p:nvSpPr>
        <p:spPr bwMode="auto">
          <a:noFill/>
          <a:ln>
            <a:miter lim="800000"/>
            <a:headEnd/>
            <a:tailEnd/>
          </a:ln>
        </p:spPr>
        <p:txBody>
          <a:bodyPr/>
          <a:lstStyle/>
          <a:p>
            <a:fld id="{56A51EDD-6C4B-462D-8685-8E4A71622B70}" type="slidenum">
              <a:rPr lang="en-US"/>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34" charset="-128"/>
            </a:endParaRPr>
          </a:p>
        </p:txBody>
      </p:sp>
      <p:sp>
        <p:nvSpPr>
          <p:cNvPr id="93187" name="Slide Number Placeholder 3"/>
          <p:cNvSpPr>
            <a:spLocks noGrp="1"/>
          </p:cNvSpPr>
          <p:nvPr>
            <p:ph type="sldNum" sz="quarter" idx="5"/>
          </p:nvPr>
        </p:nvSpPr>
        <p:spPr bwMode="auto">
          <a:noFill/>
          <a:ln>
            <a:miter lim="800000"/>
            <a:headEnd/>
            <a:tailEnd/>
          </a:ln>
        </p:spPr>
        <p:txBody>
          <a:bodyPr/>
          <a:lstStyle/>
          <a:p>
            <a:fld id="{AB0D1662-BB64-4C4B-9734-14F19EF343F7}" type="slidenum">
              <a:rPr lang="en-US"/>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21507" name="Slide Number Placeholder 3"/>
          <p:cNvSpPr>
            <a:spLocks noGrp="1"/>
          </p:cNvSpPr>
          <p:nvPr>
            <p:ph type="sldNum" sz="quarter" idx="5"/>
          </p:nvPr>
        </p:nvSpPr>
        <p:spPr bwMode="auto">
          <a:noFill/>
          <a:ln>
            <a:miter lim="800000"/>
            <a:headEnd/>
            <a:tailEnd/>
          </a:ln>
        </p:spPr>
        <p:txBody>
          <a:bodyPr/>
          <a:lstStyle/>
          <a:p>
            <a:fld id="{B68D256C-C4FC-4912-BF3B-604DAC286D73}" type="slidenum">
              <a:rPr lang="en-US"/>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ea typeface="ＭＳ Ｐゴシック" pitchFamily="34" charset="-128"/>
              </a:rPr>
              <a:t>ICARDA: </a:t>
            </a:r>
            <a:r>
              <a:rPr lang="en-US" smtClean="0">
                <a:ea typeface="ＭＳ Ｐゴシック" pitchFamily="34" charset="-128"/>
              </a:rPr>
              <a:t>50K for WAS&amp;DS from GIS/RS unit – Wall-to-wall land use land cover mapping (with C. Biradar, B. Djaby) – Corona + Landsat </a:t>
            </a:r>
            <a:r>
              <a:rPr lang="en-US" b="1" smtClean="0">
                <a:ea typeface="ＭＳ Ｐゴシック" pitchFamily="34" charset="-128"/>
              </a:rPr>
              <a:t>(preparing outscaling by identifying similar target environments)</a:t>
            </a:r>
          </a:p>
          <a:p>
            <a:pPr eaLnBrk="1" hangingPunct="1"/>
            <a:endParaRPr lang="en-US" smtClean="0">
              <a:ea typeface="ＭＳ Ｐゴシック" pitchFamily="34" charset="-128"/>
            </a:endParaRPr>
          </a:p>
          <a:p>
            <a:pPr eaLnBrk="1" hangingPunct="1"/>
            <a:r>
              <a:rPr lang="en-US" b="1" smtClean="0">
                <a:ea typeface="ＭＳ Ｐゴシック" pitchFamily="34" charset="-128"/>
              </a:rPr>
              <a:t>BMGF: </a:t>
            </a:r>
            <a:r>
              <a:rPr lang="en-US" smtClean="0">
                <a:ea typeface="ＭＳ Ｐゴシック" pitchFamily="34" charset="-128"/>
              </a:rPr>
              <a:t>2 use cases – technical development: breaking the crop recognition barrier / value chain development: developing business models for agro-dealers (1.5M USD effort over 2014-2015 complemented by institutional landscaping + procurement activities) + 2 other regions</a:t>
            </a:r>
          </a:p>
          <a:p>
            <a:pPr eaLnBrk="1" hangingPunct="1"/>
            <a:endParaRPr lang="en-US" smtClean="0">
              <a:ea typeface="ＭＳ Ｐゴシック" pitchFamily="34" charset="-128"/>
            </a:endParaRPr>
          </a:p>
          <a:p>
            <a:r>
              <a:rPr lang="en-US" b="1" smtClean="0">
                <a:ea typeface="ＭＳ Ｐゴシック" pitchFamily="34" charset="-128"/>
              </a:rPr>
              <a:t>CCAFS-FS4: </a:t>
            </a:r>
            <a:r>
              <a:rPr lang="en-US" smtClean="0">
                <a:ea typeface="ＭＳ Ｐゴシック" pitchFamily="34" charset="-128"/>
              </a:rPr>
              <a:t>Capacitating science-policy exchange platforms to mainstream climate change into national agricultural and food security policy plans  (2.4M USD effort over 2014-2017</a:t>
            </a:r>
          </a:p>
          <a:p>
            <a:pPr eaLnBrk="1" hangingPunct="1"/>
            <a:endParaRPr lang="en-US" b="1" smtClean="0">
              <a:ea typeface="ＭＳ Ｐゴシック" pitchFamily="34" charset="-128"/>
            </a:endParaRPr>
          </a:p>
          <a:p>
            <a:pPr eaLnBrk="1" hangingPunct="1"/>
            <a:r>
              <a:rPr lang="en-US" b="1" smtClean="0">
                <a:ea typeface="ＭＳ Ｐゴシック" pitchFamily="34" charset="-128"/>
              </a:rPr>
              <a:t>YPARD: </a:t>
            </a:r>
            <a:r>
              <a:rPr lang="en-US" smtClean="0">
                <a:ea typeface="ＭＳ Ｐゴシック" pitchFamily="34" charset="-128"/>
              </a:rPr>
              <a:t>Workshop on Strengthening the Capacity of Sahelian Youth in Promoting Agribusiness Enterprises and Economic Transformation </a:t>
            </a:r>
            <a:r>
              <a:rPr lang="en-US" b="1" smtClean="0">
                <a:ea typeface="ＭＳ Ｐゴシック" pitchFamily="34" charset="-128"/>
              </a:rPr>
              <a:t>(preparing outscaling by strengthening next generation of agro-dealers)</a:t>
            </a:r>
          </a:p>
          <a:p>
            <a:pPr eaLnBrk="1" hangingPunct="1"/>
            <a:endParaRPr lang="en-US" b="1" smtClean="0">
              <a:ea typeface="ＭＳ Ｐゴシック" pitchFamily="34" charset="-128"/>
            </a:endParaRPr>
          </a:p>
          <a:p>
            <a:pPr eaLnBrk="1" hangingPunct="1"/>
            <a:r>
              <a:rPr lang="en-US" b="1" smtClean="0">
                <a:ea typeface="ＭＳ Ｐゴシック" pitchFamily="34" charset="-128"/>
              </a:rPr>
              <a:t>CRPs: </a:t>
            </a:r>
            <a:r>
              <a:rPr lang="en-US" smtClean="0">
                <a:ea typeface="ＭＳ Ｐゴシック" pitchFamily="34" charset="-128"/>
              </a:rPr>
              <a:t>interfacing with DC, WLE, CCAFS, FTA, others?</a:t>
            </a:r>
          </a:p>
        </p:txBody>
      </p:sp>
      <p:sp>
        <p:nvSpPr>
          <p:cNvPr id="95235" name="Slide Number Placeholder 3"/>
          <p:cNvSpPr>
            <a:spLocks noGrp="1"/>
          </p:cNvSpPr>
          <p:nvPr>
            <p:ph type="sldNum" sz="quarter" idx="5"/>
          </p:nvPr>
        </p:nvSpPr>
        <p:spPr bwMode="auto">
          <a:noFill/>
          <a:ln>
            <a:miter lim="800000"/>
            <a:headEnd/>
            <a:tailEnd/>
          </a:ln>
        </p:spPr>
        <p:txBody>
          <a:bodyPr/>
          <a:lstStyle/>
          <a:p>
            <a:fld id="{39F65224-3488-445F-9BB0-90745AAC8CC3}" type="slidenum">
              <a:rPr lang="en-US"/>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ea typeface="ＭＳ Ｐゴシック" pitchFamily="34" charset="-128"/>
              </a:rPr>
              <a:t>Critical areas in pink highlight key deficiencies in CGIAR centers for developing sustainable value chains. This business model canvas is being used to develop one of the BMGF use cases for the West Africa remote sensing learning package.</a:t>
            </a:r>
          </a:p>
        </p:txBody>
      </p:sp>
      <p:sp>
        <p:nvSpPr>
          <p:cNvPr id="97283" name="Slide Number Placeholder 3"/>
          <p:cNvSpPr>
            <a:spLocks noGrp="1"/>
          </p:cNvSpPr>
          <p:nvPr>
            <p:ph type="sldNum" sz="quarter" idx="5"/>
          </p:nvPr>
        </p:nvSpPr>
        <p:spPr bwMode="auto">
          <a:noFill/>
          <a:ln>
            <a:miter lim="800000"/>
            <a:headEnd/>
            <a:tailEnd/>
          </a:ln>
        </p:spPr>
        <p:txBody>
          <a:bodyPr/>
          <a:lstStyle/>
          <a:p>
            <a:fld id="{E020381A-DFEB-4E35-8716-73D9F4579660}" type="slidenum">
              <a:rPr lang="en-US"/>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ea typeface="ＭＳ Ｐゴシック" pitchFamily="34" charset="-128"/>
              </a:rPr>
              <a:t>Impact pathway in development for the CCAFS Flagship4 proposal (ICRISAT – ICRAF – ILRI – IWMI)</a:t>
            </a:r>
          </a:p>
        </p:txBody>
      </p:sp>
      <p:sp>
        <p:nvSpPr>
          <p:cNvPr id="99331" name="Slide Number Placeholder 3"/>
          <p:cNvSpPr>
            <a:spLocks noGrp="1"/>
          </p:cNvSpPr>
          <p:nvPr>
            <p:ph type="sldNum" sz="quarter" idx="5"/>
          </p:nvPr>
        </p:nvSpPr>
        <p:spPr bwMode="auto">
          <a:noFill/>
          <a:ln>
            <a:miter lim="800000"/>
            <a:headEnd/>
            <a:tailEnd/>
          </a:ln>
        </p:spPr>
        <p:txBody>
          <a:bodyPr/>
          <a:lstStyle/>
          <a:p>
            <a:fld id="{9A54D273-82A4-4698-8F3C-8773259FE32D}" type="slidenum">
              <a:rPr lang="en-US"/>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34" charset="-128"/>
            </a:endParaRPr>
          </a:p>
        </p:txBody>
      </p:sp>
      <p:sp>
        <p:nvSpPr>
          <p:cNvPr id="101379" name="Slide Number Placeholder 3"/>
          <p:cNvSpPr>
            <a:spLocks noGrp="1"/>
          </p:cNvSpPr>
          <p:nvPr>
            <p:ph type="sldNum" sz="quarter" idx="5"/>
          </p:nvPr>
        </p:nvSpPr>
        <p:spPr bwMode="auto">
          <a:noFill/>
          <a:ln>
            <a:miter lim="800000"/>
            <a:headEnd/>
            <a:tailEnd/>
          </a:ln>
        </p:spPr>
        <p:txBody>
          <a:bodyPr/>
          <a:lstStyle/>
          <a:p>
            <a:fld id="{CBA08E3E-8E34-45A3-AAD0-B7AC6CB9A34B}" type="slidenum">
              <a:rPr lang="en-US"/>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bwMode="auto">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b="1" smtClean="0">
                <a:ea typeface="ＭＳ Ｐゴシック" pitchFamily="34" charset="-128"/>
              </a:rPr>
              <a:t>Picture</a:t>
            </a:r>
            <a:r>
              <a:rPr lang="en-US" smtClean="0">
                <a:ea typeface="ＭＳ Ｐゴシック" pitchFamily="34" charset="-128"/>
              </a:rPr>
              <a:t>: Young farmer identifying his fields on a QuickBird very high resolution image (Piisi, Wa, UWR, Ghana)</a:t>
            </a:r>
          </a:p>
          <a:p>
            <a:pPr eaLnBrk="1" hangingPunct="1"/>
            <a:endParaRPr lang="en-US" smtClean="0">
              <a:ea typeface="ＭＳ Ｐゴシック" pitchFamily="34" charset="-128"/>
            </a:endParaRPr>
          </a:p>
          <a:p>
            <a:pPr eaLnBrk="1" hangingPunct="1"/>
            <a:r>
              <a:rPr lang="en-US" smtClean="0">
                <a:ea typeface="ＭＳ Ｐゴシック" pitchFamily="34" charset="-128"/>
              </a:rPr>
              <a:t>----- Meeting Notes (11/18/13 10:58) -----</a:t>
            </a:r>
          </a:p>
          <a:p>
            <a:pPr eaLnBrk="1" hangingPunct="1"/>
            <a:r>
              <a:rPr lang="en-US" b="1" smtClean="0">
                <a:ea typeface="ＭＳ Ｐゴシック" pitchFamily="34" charset="-128"/>
              </a:rPr>
              <a:t>Augustine:</a:t>
            </a:r>
          </a:p>
          <a:p>
            <a:pPr eaLnBrk="1" hangingPunct="1"/>
            <a:endParaRPr lang="en-US" smtClean="0">
              <a:ea typeface="ＭＳ Ｐゴシック" pitchFamily="34" charset="-128"/>
            </a:endParaRPr>
          </a:p>
          <a:p>
            <a:pPr eaLnBrk="1" hangingPunct="1"/>
            <a:r>
              <a:rPr lang="en-US" smtClean="0">
                <a:ea typeface="ＭＳ Ｐゴシック" pitchFamily="34" charset="-128"/>
              </a:rPr>
              <a:t>- Need to report by activity using the WAS&amp;DS workplan sheet (10 activities)</a:t>
            </a:r>
          </a:p>
          <a:p>
            <a:pPr eaLnBrk="1" hangingPunct="1"/>
            <a:r>
              <a:rPr lang="en-US" smtClean="0">
                <a:ea typeface="ＭＳ Ｐゴシック" pitchFamily="34" charset="-128"/>
              </a:rPr>
              <a:t>- Issue of control vs intervention sites – some data show that the two are not comparable</a:t>
            </a:r>
          </a:p>
          <a:p>
            <a:pPr eaLnBrk="1" hangingPunct="1"/>
            <a:r>
              <a:rPr lang="en-US" smtClean="0">
                <a:ea typeface="ＭＳ Ｐゴシック" pitchFamily="34" charset="-128"/>
              </a:rPr>
              <a:t>- Need to look at HH survey data in detail – supporting idea of a task force</a:t>
            </a:r>
          </a:p>
          <a:p>
            <a:pPr eaLnBrk="1" hangingPunct="1"/>
            <a:endParaRPr lang="en-US" smtClean="0">
              <a:ea typeface="ＭＳ Ｐゴシック" pitchFamily="34" charset="-128"/>
            </a:endParaRPr>
          </a:p>
          <a:p>
            <a:pPr eaLnBrk="1" hangingPunct="1"/>
            <a:r>
              <a:rPr lang="en-US" b="1" smtClean="0">
                <a:ea typeface="ＭＳ Ｐゴシック" pitchFamily="34" charset="-128"/>
              </a:rPr>
              <a:t>Joachim:</a:t>
            </a:r>
          </a:p>
          <a:p>
            <a:pPr eaLnBrk="1" hangingPunct="1"/>
            <a:r>
              <a:rPr lang="en-US" smtClean="0">
                <a:ea typeface="ＭＳ Ｐゴシック" pitchFamily="34" charset="-128"/>
              </a:rPr>
              <a:t>- Control vs intervention sites issue can be investigated with matching analysis</a:t>
            </a:r>
          </a:p>
          <a:p>
            <a:pPr eaLnBrk="1" hangingPunct="1"/>
            <a:endParaRPr lang="en-US" smtClean="0">
              <a:ea typeface="ＭＳ Ｐゴシック" pitchFamily="34" charset="-128"/>
            </a:endParaRPr>
          </a:p>
          <a:p>
            <a:pPr eaLnBrk="1" hangingPunct="1"/>
            <a:r>
              <a:rPr lang="en-US" b="1" smtClean="0">
                <a:ea typeface="ＭＳ Ｐゴシック" pitchFamily="34" charset="-128"/>
              </a:rPr>
              <a:t>Bakary:</a:t>
            </a:r>
          </a:p>
          <a:p>
            <a:pPr eaLnBrk="1" hangingPunct="1">
              <a:buFontTx/>
              <a:buChar char="-"/>
            </a:pPr>
            <a:r>
              <a:rPr lang="en-US" smtClean="0">
                <a:ea typeface="ＭＳ Ｐゴシック" pitchFamily="34" charset="-128"/>
              </a:rPr>
              <a:t>How do McKnight, AgMIP bilateral projects relate to DSCRP?</a:t>
            </a:r>
          </a:p>
          <a:p>
            <a:pPr eaLnBrk="1" hangingPunct="1">
              <a:buFontTx/>
              <a:buChar char="-"/>
            </a:pPr>
            <a:endParaRPr lang="en-US" smtClean="0">
              <a:ea typeface="ＭＳ Ｐゴシック" pitchFamily="34" charset="-128"/>
            </a:endParaRPr>
          </a:p>
          <a:p>
            <a:pPr eaLnBrk="1" hangingPunct="1"/>
            <a:r>
              <a:rPr lang="en-US" b="1" smtClean="0">
                <a:ea typeface="ＭＳ Ｐゴシック" pitchFamily="34" charset="-128"/>
              </a:rPr>
              <a:t>Sibiry:</a:t>
            </a:r>
          </a:p>
          <a:p>
            <a:pPr eaLnBrk="1" hangingPunct="1">
              <a:buFontTx/>
              <a:buChar char="-"/>
            </a:pPr>
            <a:r>
              <a:rPr lang="en-US" smtClean="0">
                <a:ea typeface="ＭＳ Ｐゴシック" pitchFamily="34" charset="-128"/>
              </a:rPr>
              <a:t>AgMIP develops representative agricultural pathways at the district level – these are essentially scenarios against which climate change impacts can be assessed. Also, AgMIP develops standard trade-off analysis models to quantify impacts under different scenarios and adaptation options. These tools can be capitalized upon in DSCRP.</a:t>
            </a:r>
          </a:p>
          <a:p>
            <a:pPr eaLnBrk="1" hangingPunct="1">
              <a:buFontTx/>
              <a:buChar char="-"/>
            </a:pPr>
            <a:endParaRPr lang="en-US" smtClean="0">
              <a:ea typeface="ＭＳ Ｐゴシック" pitchFamily="34" charset="-128"/>
            </a:endParaRPr>
          </a:p>
          <a:p>
            <a:pPr eaLnBrk="1" hangingPunct="1"/>
            <a:r>
              <a:rPr lang="en-US" b="1" smtClean="0">
                <a:ea typeface="ＭＳ Ｐゴシック" pitchFamily="34" charset="-128"/>
              </a:rPr>
              <a:t>Gatien:</a:t>
            </a:r>
          </a:p>
          <a:p>
            <a:pPr eaLnBrk="1" hangingPunct="1"/>
            <a:r>
              <a:rPr lang="en-US" smtClean="0">
                <a:ea typeface="ＭＳ Ｐゴシック" pitchFamily="34" charset="-128"/>
              </a:rPr>
              <a:t>- McKnight has developed a number of participatory trials on intensification options (dual-purpose, etc.) using common protocols / approaches and funding with DSCRP</a:t>
            </a:r>
          </a:p>
          <a:p>
            <a:pPr eaLnBrk="1" hangingPunct="1"/>
            <a:endParaRPr lang="en-US" smtClean="0">
              <a:ea typeface="ＭＳ Ｐゴシック" pitchFamily="34" charset="-128"/>
            </a:endParaRPr>
          </a:p>
          <a:p>
            <a:pPr eaLnBrk="1" hangingPunct="1"/>
            <a:r>
              <a:rPr lang="en-US" b="1" smtClean="0">
                <a:ea typeface="ＭＳ Ｐゴシック" pitchFamily="34" charset="-128"/>
              </a:rPr>
              <a:t>Tom:</a:t>
            </a:r>
          </a:p>
          <a:p>
            <a:pPr eaLnBrk="1" hangingPunct="1">
              <a:buFontTx/>
              <a:buChar char="-"/>
            </a:pPr>
            <a:r>
              <a:rPr lang="en-US" smtClean="0">
                <a:ea typeface="ＭＳ Ｐゴシック" pitchFamily="34" charset="-128"/>
              </a:rPr>
              <a:t>Issue of 2 sites by district being to small to represent the diversity of conditions within district. Africa RISING will provide significant additional HH data to address this issue in Mali and Ghana</a:t>
            </a:r>
          </a:p>
          <a:p>
            <a:pPr eaLnBrk="1" hangingPunct="1">
              <a:buFontTx/>
              <a:buChar char="-"/>
            </a:pPr>
            <a:endParaRPr lang="en-US" smtClean="0">
              <a:ea typeface="ＭＳ Ｐゴシック" pitchFamily="34" charset="-128"/>
            </a:endParaRPr>
          </a:p>
          <a:p>
            <a:pPr eaLnBrk="1" hangingPunct="1"/>
            <a:r>
              <a:rPr lang="en-US" b="1" smtClean="0">
                <a:ea typeface="ＭＳ Ｐゴシック" pitchFamily="34" charset="-128"/>
              </a:rPr>
              <a:t>Sibiry:</a:t>
            </a:r>
          </a:p>
          <a:p>
            <a:pPr eaLnBrk="1" hangingPunct="1"/>
            <a:r>
              <a:rPr lang="en-US" smtClean="0">
                <a:ea typeface="ＭＳ Ｐゴシック" pitchFamily="34" charset="-128"/>
              </a:rPr>
              <a:t>- There is a tradeoff between the intensity of research at the landscape level (e.g. resource flow mapping, biomass assessment etc.) and the representativeness of communities at a district scale. Tom mentioned opportunities to address this shortcoming using bilateral projects. There is an opportunity for a 2-track approach in DSCRP where a lighter intensity data collection / monitoring / intervention track can cover a larger sample of communities within districts.</a:t>
            </a:r>
          </a:p>
          <a:p>
            <a:pPr eaLnBrk="1" hangingPunct="1"/>
            <a:endParaRPr lang="en-US" smtClean="0">
              <a:ea typeface="ＭＳ Ｐゴシック" pitchFamily="34" charset="-128"/>
            </a:endParaRPr>
          </a:p>
          <a:p>
            <a:pPr eaLnBrk="1" hangingPunct="1"/>
            <a:r>
              <a:rPr lang="en-US" b="1" smtClean="0">
                <a:ea typeface="ＭＳ Ｐゴシック" pitchFamily="34" charset="-128"/>
              </a:rPr>
              <a:t>Fred:</a:t>
            </a:r>
          </a:p>
          <a:p>
            <a:pPr eaLnBrk="1" hangingPunct="1"/>
            <a:r>
              <a:rPr lang="en-US" smtClean="0">
                <a:ea typeface="ＭＳ Ｐゴシック" pitchFamily="34" charset="-128"/>
              </a:rPr>
              <a:t>- Several of the activities highlighted are actually jointly conducted with the Dryland Cereals CRP (DCCRP). This particularly applies to variety trials, participatory approaches, etc.</a:t>
            </a:r>
          </a:p>
          <a:p>
            <a:pPr eaLnBrk="1" hangingPunct="1"/>
            <a:r>
              <a:rPr lang="en-US" smtClean="0">
                <a:ea typeface="ＭＳ Ｐゴシック" pitchFamily="34" charset="-128"/>
              </a:rPr>
              <a:t>- The issue of stover quality is central for DCCRP and motivated the purchase of a NIRS analyzer to be based at IER-Sotuba. The issue of calibration of NIRS analyses to local material is critical.</a:t>
            </a:r>
          </a:p>
          <a:p>
            <a:pPr eaLnBrk="1" hangingPunct="1"/>
            <a:r>
              <a:rPr lang="en-US" smtClean="0">
                <a:ea typeface="ＭＳ Ｐゴシック" pitchFamily="34" charset="-128"/>
              </a:rPr>
              <a:t>- Interest in linking with the analysis of seed systems data in the DSCRP HH survey data</a:t>
            </a:r>
          </a:p>
          <a:p>
            <a:pPr eaLnBrk="1" hangingPunct="1"/>
            <a:r>
              <a:rPr lang="en-US" smtClean="0">
                <a:ea typeface="ＭＳ Ｐゴシック" pitchFamily="34" charset="-128"/>
              </a:rPr>
              <a:t>- Interest in linking with YPARD connection to leverage ongoing project on strengthening farmer seed cooperatives in Koutiala (Sibiry: opportunity to invite DCCRP representative at upcoming 2014 workshop)</a:t>
            </a:r>
          </a:p>
          <a:p>
            <a:pPr eaLnBrk="1" hangingPunct="1"/>
            <a:endParaRPr lang="en-US" smtClean="0">
              <a:ea typeface="ＭＳ Ｐゴシック" pitchFamily="34" charset="-128"/>
            </a:endParaRPr>
          </a:p>
          <a:p>
            <a:pPr eaLnBrk="1" hangingPunct="1"/>
            <a:r>
              <a:rPr lang="en-US" b="1" smtClean="0">
                <a:ea typeface="ＭＳ Ｐゴシック" pitchFamily="34" charset="-128"/>
              </a:rPr>
              <a:t>Tim:</a:t>
            </a:r>
          </a:p>
          <a:p>
            <a:pPr eaLnBrk="1" hangingPunct="1"/>
            <a:r>
              <a:rPr lang="en-US" smtClean="0">
                <a:ea typeface="ＭＳ Ｐゴシック" pitchFamily="34" charset="-128"/>
              </a:rPr>
              <a:t>- also would like to be involved in the upcoming YPARD workshop</a:t>
            </a:r>
          </a:p>
          <a:p>
            <a:pPr eaLnBrk="1" hangingPunct="1"/>
            <a:endParaRPr lang="en-US" smtClean="0">
              <a:ea typeface="ＭＳ Ｐゴシック" pitchFamily="34" charset="-128"/>
            </a:endParaRPr>
          </a:p>
          <a:p>
            <a:pPr eaLnBrk="1" hangingPunct="1"/>
            <a:endParaRPr lang="en-US" smtClean="0">
              <a:ea typeface="ＭＳ Ｐゴシック" pitchFamily="34" charset="-128"/>
            </a:endParaRPr>
          </a:p>
          <a:p>
            <a:pPr eaLnBrk="1" hangingPunct="1"/>
            <a:endParaRPr lang="en-US" smtClean="0">
              <a:ea typeface="ＭＳ Ｐゴシック" pitchFamily="34" charset="-128"/>
            </a:endParaRPr>
          </a:p>
        </p:txBody>
      </p:sp>
      <p:sp>
        <p:nvSpPr>
          <p:cNvPr id="103427" name="Slide Number Placeholder 3"/>
          <p:cNvSpPr>
            <a:spLocks noGrp="1"/>
          </p:cNvSpPr>
          <p:nvPr>
            <p:ph type="sldNum" sz="quarter" idx="5"/>
          </p:nvPr>
        </p:nvSpPr>
        <p:spPr bwMode="auto">
          <a:noFill/>
          <a:ln>
            <a:miter lim="800000"/>
            <a:headEnd/>
            <a:tailEnd/>
          </a:ln>
        </p:spPr>
        <p:txBody>
          <a:bodyPr/>
          <a:lstStyle/>
          <a:p>
            <a:fld id="{446BB9C5-DE0A-4C18-AB21-A5C13996CC07}" type="slidenum">
              <a:rPr lang="en-US"/>
              <a:pPr/>
              <a:t>44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ea typeface="ＭＳ Ｐゴシック" pitchFamily="34" charset="-128"/>
              </a:rPr>
              <a:t>Target development domains and sites</a:t>
            </a:r>
          </a:p>
          <a:p>
            <a:pPr eaLnBrk="1" hangingPunct="1"/>
            <a:endParaRPr lang="en-US" smtClean="0">
              <a:ea typeface="ＭＳ Ｐゴシック" pitchFamily="34" charset="-128"/>
            </a:endParaRPr>
          </a:p>
          <a:p>
            <a:pPr eaLnBrk="1" hangingPunct="1"/>
            <a:r>
              <a:rPr lang="en-US" smtClean="0">
                <a:ea typeface="ＭＳ Ｐゴシック" pitchFamily="34" charset="-128"/>
              </a:rPr>
              <a:t>Site selection procedures that reflect main drivers of change</a:t>
            </a:r>
          </a:p>
          <a:p>
            <a:pPr eaLnBrk="1" hangingPunct="1"/>
            <a:r>
              <a:rPr lang="en-US" smtClean="0">
                <a:ea typeface="ＭＳ Ｐゴシック" pitchFamily="34" charset="-128"/>
              </a:rPr>
              <a:t>Scalable procedures using best available data</a:t>
            </a:r>
          </a:p>
          <a:p>
            <a:pPr eaLnBrk="1" hangingPunct="1"/>
            <a:r>
              <a:rPr lang="en-US" smtClean="0">
                <a:ea typeface="ＭＳ Ｐゴシック" pitchFamily="34" charset="-128"/>
              </a:rPr>
              <a:t>Development domains identified for districts in Mali (Africa RISING)</a:t>
            </a:r>
          </a:p>
          <a:p>
            <a:pPr eaLnBrk="1" hangingPunct="1"/>
            <a:endParaRPr lang="en-US" smtClean="0">
              <a:ea typeface="ＭＳ Ｐゴシック" pitchFamily="34" charset="-128"/>
            </a:endParaRPr>
          </a:p>
          <a:p>
            <a:pPr eaLnBrk="1" hangingPunct="1"/>
            <a:r>
              <a:rPr lang="en-US" smtClean="0">
                <a:ea typeface="ＭＳ Ｐゴシック" pitchFamily="34" charset="-128"/>
              </a:rPr>
              <a:t>Useful to prepare recommendation domains, not so much for site selection</a:t>
            </a:r>
          </a:p>
        </p:txBody>
      </p:sp>
      <p:sp>
        <p:nvSpPr>
          <p:cNvPr id="23555" name="Slide Number Placeholder 3"/>
          <p:cNvSpPr>
            <a:spLocks noGrp="1"/>
          </p:cNvSpPr>
          <p:nvPr>
            <p:ph type="sldNum" sz="quarter" idx="5"/>
          </p:nvPr>
        </p:nvSpPr>
        <p:spPr bwMode="auto">
          <a:noFill/>
          <a:ln>
            <a:miter lim="800000"/>
            <a:headEnd/>
            <a:tailEnd/>
          </a:ln>
        </p:spPr>
        <p:txBody>
          <a:bodyPr/>
          <a:lstStyle/>
          <a:p>
            <a:fld id="{373FB8DC-FD27-4425-97C2-3DCDC13279AD}" type="slidenum">
              <a:rPr lang="en-US"/>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eaLnBrk="1" hangingPunct="1">
              <a:buFontTx/>
              <a:buChar char="-"/>
            </a:pPr>
            <a:r>
              <a:rPr lang="en-US" smtClean="0">
                <a:ea typeface="ＭＳ Ｐゴシック" pitchFamily="34" charset="-128"/>
              </a:rPr>
              <a:t>10 household surveys deployed in 10 communities (5 intervention, 5 control):</a:t>
            </a:r>
          </a:p>
          <a:p>
            <a:pPr marL="628650" lvl="1" indent="-171450" eaLnBrk="1" hangingPunct="1">
              <a:buFontTx/>
              <a:buChar char="-"/>
            </a:pPr>
            <a:r>
              <a:rPr lang="en-US" smtClean="0">
                <a:ea typeface="ＭＳ Ｐゴシック" pitchFamily="34" charset="-128"/>
              </a:rPr>
              <a:t>Ishiyawa (A) 106, Yakubawa (C) 56 – CDA/BUK</a:t>
            </a:r>
          </a:p>
          <a:p>
            <a:pPr marL="628650" lvl="1" indent="-171450" eaLnBrk="1" hangingPunct="1">
              <a:buFontTx/>
              <a:buChar char="-"/>
            </a:pPr>
            <a:r>
              <a:rPr lang="en-US" smtClean="0">
                <a:ea typeface="ＭＳ Ｐゴシック" pitchFamily="34" charset="-128"/>
              </a:rPr>
              <a:t>Kofa (A) 100, Anadariya (C) 100 – CDA/BUK</a:t>
            </a:r>
          </a:p>
          <a:p>
            <a:pPr marL="628650" lvl="1" indent="-171450" eaLnBrk="1" hangingPunct="1">
              <a:buFontTx/>
              <a:buChar char="-"/>
            </a:pPr>
            <a:r>
              <a:rPr lang="en-US" smtClean="0">
                <a:ea typeface="ＭＳ Ｐゴシック" pitchFamily="34" charset="-128"/>
              </a:rPr>
              <a:t>Gourjia (A), Milli (C) – INRAN</a:t>
            </a:r>
          </a:p>
          <a:p>
            <a:pPr marL="628650" lvl="1" indent="-171450" eaLnBrk="1" hangingPunct="1">
              <a:buFontTx/>
              <a:buChar char="-"/>
            </a:pPr>
            <a:r>
              <a:rPr lang="en-US" smtClean="0">
                <a:ea typeface="ＭＳ Ｐゴシック" pitchFamily="34" charset="-128"/>
              </a:rPr>
              <a:t>Yagtuori (A) 40, Gbelinkaa (C) 30 – SARI</a:t>
            </a:r>
          </a:p>
          <a:p>
            <a:pPr marL="628650" lvl="1" indent="-171450" eaLnBrk="1" hangingPunct="1">
              <a:buFontTx/>
              <a:buChar char="-"/>
            </a:pPr>
            <a:r>
              <a:rPr lang="en-US" smtClean="0">
                <a:ea typeface="ＭＳ Ｐゴシック" pitchFamily="34" charset="-128"/>
              </a:rPr>
              <a:t>Kani (A) 58/139, Farakoro (C) 58/145 – IER</a:t>
            </a:r>
          </a:p>
          <a:p>
            <a:pPr marL="171450" indent="-171450" eaLnBrk="1" hangingPunct="1">
              <a:buFontTx/>
              <a:buChar char="-"/>
            </a:pPr>
            <a:endParaRPr lang="en-US" smtClean="0">
              <a:ea typeface="ＭＳ Ｐゴシック" pitchFamily="34" charset="-128"/>
            </a:endParaRPr>
          </a:p>
          <a:p>
            <a:pPr marL="171450" indent="-171450" eaLnBrk="1" hangingPunct="1">
              <a:buFontTx/>
              <a:buChar char="-"/>
            </a:pPr>
            <a:r>
              <a:rPr lang="en-US" smtClean="0">
                <a:ea typeface="ＭＳ Ｐゴシック" pitchFamily="34" charset="-128"/>
              </a:rPr>
              <a:t>Data in for all 10 sites, at various levels of curating / analysis</a:t>
            </a:r>
          </a:p>
          <a:p>
            <a:pPr marL="171450" indent="-171450" eaLnBrk="1" hangingPunct="1">
              <a:buFontTx/>
              <a:buChar char="-"/>
            </a:pPr>
            <a:endParaRPr lang="en-US" smtClean="0">
              <a:ea typeface="ＭＳ Ｐゴシック" pitchFamily="34" charset="-128"/>
            </a:endParaRPr>
          </a:p>
          <a:p>
            <a:pPr marL="171450" indent="-171450" eaLnBrk="1" hangingPunct="1">
              <a:buFontTx/>
              <a:buChar char="-"/>
            </a:pPr>
            <a:r>
              <a:rPr lang="en-US" smtClean="0">
                <a:ea typeface="ＭＳ Ｐゴシック" pitchFamily="34" charset="-128"/>
              </a:rPr>
              <a:t>Additionally, 2 household surveys will be deployed in 2 communities (1 intervention, 1 control) in December 2013:</a:t>
            </a:r>
          </a:p>
          <a:p>
            <a:pPr marL="628650" lvl="1" indent="-171450" eaLnBrk="1" hangingPunct="1">
              <a:buFontTx/>
              <a:buChar char="-"/>
            </a:pPr>
            <a:r>
              <a:rPr lang="en-US" smtClean="0">
                <a:ea typeface="ＭＳ Ｐゴシック" pitchFamily="34" charset="-128"/>
              </a:rPr>
              <a:t>Mahon (A), Sayaga (C) – INERA</a:t>
            </a:r>
          </a:p>
          <a:p>
            <a:pPr marL="628650" lvl="1" indent="-171450" eaLnBrk="1" hangingPunct="1">
              <a:buFontTx/>
              <a:buChar char="-"/>
            </a:pPr>
            <a:endParaRPr lang="en-US" smtClean="0">
              <a:ea typeface="ＭＳ Ｐゴシック" pitchFamily="34" charset="-128"/>
            </a:endParaRPr>
          </a:p>
        </p:txBody>
      </p:sp>
      <p:sp>
        <p:nvSpPr>
          <p:cNvPr id="25603" name="Slide Number Placeholder 3"/>
          <p:cNvSpPr>
            <a:spLocks noGrp="1"/>
          </p:cNvSpPr>
          <p:nvPr>
            <p:ph type="sldNum" sz="quarter" idx="5"/>
          </p:nvPr>
        </p:nvSpPr>
        <p:spPr bwMode="auto">
          <a:noFill/>
          <a:ln>
            <a:miter lim="800000"/>
            <a:headEnd/>
            <a:tailEnd/>
          </a:ln>
        </p:spPr>
        <p:txBody>
          <a:bodyPr/>
          <a:lstStyle/>
          <a:p>
            <a:fld id="{37BB9406-F975-446A-A7D8-0BC822ACC29A}" type="slidenum">
              <a:rPr lang="en-US"/>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34" charset="-128"/>
            </a:endParaRPr>
          </a:p>
        </p:txBody>
      </p:sp>
      <p:sp>
        <p:nvSpPr>
          <p:cNvPr id="27651" name="Slide Number Placeholder 3"/>
          <p:cNvSpPr>
            <a:spLocks noGrp="1"/>
          </p:cNvSpPr>
          <p:nvPr>
            <p:ph type="sldNum" sz="quarter" idx="5"/>
          </p:nvPr>
        </p:nvSpPr>
        <p:spPr bwMode="auto">
          <a:noFill/>
          <a:ln>
            <a:miter lim="800000"/>
            <a:headEnd/>
            <a:tailEnd/>
          </a:ln>
        </p:spPr>
        <p:txBody>
          <a:bodyPr/>
          <a:lstStyle/>
          <a:p>
            <a:fld id="{E59E19D4-BA50-495E-91A0-824DD5FF2A74}" type="slidenum">
              <a:rPr lang="en-US"/>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34" charset="-128"/>
            </a:endParaRPr>
          </a:p>
        </p:txBody>
      </p:sp>
      <p:sp>
        <p:nvSpPr>
          <p:cNvPr id="29699" name="Slide Number Placeholder 3"/>
          <p:cNvSpPr>
            <a:spLocks noGrp="1"/>
          </p:cNvSpPr>
          <p:nvPr>
            <p:ph type="sldNum" sz="quarter" idx="5"/>
          </p:nvPr>
        </p:nvSpPr>
        <p:spPr bwMode="auto">
          <a:noFill/>
          <a:ln>
            <a:miter lim="800000"/>
            <a:headEnd/>
            <a:tailEnd/>
          </a:ln>
        </p:spPr>
        <p:txBody>
          <a:bodyPr/>
          <a:lstStyle/>
          <a:p>
            <a:fld id="{B6BE5673-F9CE-41D5-9690-B3998328CC87}" type="slidenum">
              <a:rPr lang="en-US"/>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smtClean="0">
                <a:ea typeface="ＭＳ Ｐゴシック" pitchFamily="34" charset="-128"/>
              </a:rPr>
              <a:t>Poverty profile: </a:t>
            </a:r>
            <a:r>
              <a:rPr lang="en-US" smtClean="0">
                <a:ea typeface="ＭＳ Ｐゴシック" pitchFamily="34" charset="-128"/>
              </a:rPr>
              <a:t>Mean income per capita distribution between income quintiles for Farakoro and Kani.</a:t>
            </a:r>
          </a:p>
          <a:p>
            <a:r>
              <a:rPr lang="en-US" smtClean="0">
                <a:ea typeface="ＭＳ Ｐゴシック" pitchFamily="34" charset="-128"/>
              </a:rPr>
              <a:t> </a:t>
            </a:r>
          </a:p>
          <a:p>
            <a:r>
              <a:rPr lang="en-US" smtClean="0">
                <a:ea typeface="ＭＳ Ｐゴシック" pitchFamily="34" charset="-128"/>
              </a:rPr>
              <a:t>Given a threshold of 170 000Fcfa/ capita, It appears that the proportion of poor is greater in farakoro that it is in Kani. In fact only the 5</a:t>
            </a:r>
            <a:r>
              <a:rPr lang="en-US" baseline="30000" smtClean="0">
                <a:ea typeface="ＭＳ Ｐゴシック" pitchFamily="34" charset="-128"/>
              </a:rPr>
              <a:t>th</a:t>
            </a:r>
            <a:r>
              <a:rPr lang="en-US" smtClean="0">
                <a:ea typeface="ＭＳ Ｐゴシック" pitchFamily="34" charset="-128"/>
              </a:rPr>
              <a:t>  quintile of income/capita is above the Threshold in in Farakoro whereas in Kani the 4 th and 5</a:t>
            </a:r>
            <a:r>
              <a:rPr lang="en-US" baseline="30000" smtClean="0">
                <a:ea typeface="ＭＳ Ｐゴシック" pitchFamily="34" charset="-128"/>
              </a:rPr>
              <a:t>th</a:t>
            </a:r>
            <a:r>
              <a:rPr lang="en-US" smtClean="0">
                <a:ea typeface="ＭＳ Ｐゴシック" pitchFamily="34" charset="-128"/>
              </a:rPr>
              <a:t> quintile of income are both above the threshold.  In  all villages  incidence of poverty is greater that 60% (4/5 of households surveyed  are poor in Farakoro and  in Kani 3/5 of households are) </a:t>
            </a:r>
          </a:p>
          <a:p>
            <a:pPr eaLnBrk="1" hangingPunct="1"/>
            <a:endParaRPr lang="en-US" smtClean="0">
              <a:ea typeface="ＭＳ Ｐゴシック" pitchFamily="34" charset="-128"/>
            </a:endParaRPr>
          </a:p>
        </p:txBody>
      </p:sp>
      <p:sp>
        <p:nvSpPr>
          <p:cNvPr id="31747" name="Slide Number Placeholder 3"/>
          <p:cNvSpPr>
            <a:spLocks noGrp="1"/>
          </p:cNvSpPr>
          <p:nvPr>
            <p:ph type="sldNum" sz="quarter" idx="5"/>
          </p:nvPr>
        </p:nvSpPr>
        <p:spPr bwMode="auto">
          <a:noFill/>
          <a:ln>
            <a:miter lim="800000"/>
            <a:headEnd/>
            <a:tailEnd/>
          </a:ln>
        </p:spPr>
        <p:txBody>
          <a:bodyPr/>
          <a:lstStyle/>
          <a:p>
            <a:fld id="{625E6804-8CB0-47D4-8417-520F26C62AD1}" type="slidenum">
              <a:rPr lang="en-US"/>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lvl1pPr>
              <a:defRPr/>
            </a:lvl1pPr>
          </a:lstStyle>
          <a:p>
            <a:fld id="{90184B14-4AD7-4037-AD44-2177D4B7AFC6}" type="datetimeFigureOut">
              <a:rPr lang="en-US"/>
              <a:pPr/>
              <a:t>2/3/2014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IN"/>
          </a:p>
        </p:txBody>
      </p:sp>
      <p:sp>
        <p:nvSpPr>
          <p:cNvPr id="6" name="Slide Number Placeholder 5"/>
          <p:cNvSpPr>
            <a:spLocks noGrp="1"/>
          </p:cNvSpPr>
          <p:nvPr>
            <p:ph type="sldNum" sz="quarter" idx="12"/>
          </p:nvPr>
        </p:nvSpPr>
        <p:spPr/>
        <p:txBody>
          <a:bodyPr/>
          <a:lstStyle>
            <a:lvl1pPr>
              <a:defRPr/>
            </a:lvl1pPr>
          </a:lstStyle>
          <a:p>
            <a:fld id="{7E745E02-B5C7-497D-9EB8-831BAEDFACBD}"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fld id="{17706888-FED2-460D-901F-AEB6DA4523A9}" type="datetimeFigureOut">
              <a:rPr lang="en-US"/>
              <a:pPr/>
              <a:t>2/3/2014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IN"/>
          </a:p>
        </p:txBody>
      </p:sp>
      <p:sp>
        <p:nvSpPr>
          <p:cNvPr id="6" name="Slide Number Placeholder 5"/>
          <p:cNvSpPr>
            <a:spLocks noGrp="1"/>
          </p:cNvSpPr>
          <p:nvPr>
            <p:ph type="sldNum" sz="quarter" idx="12"/>
          </p:nvPr>
        </p:nvSpPr>
        <p:spPr/>
        <p:txBody>
          <a:bodyPr/>
          <a:lstStyle>
            <a:lvl1pPr>
              <a:defRPr/>
            </a:lvl1pPr>
          </a:lstStyle>
          <a:p>
            <a:fld id="{EC9D2CA5-0129-4101-B1E7-DF4AA030D5CC}"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fld id="{BCE49A51-5CFA-4250-82D9-5B2FAD4FA5E5}" type="datetimeFigureOut">
              <a:rPr lang="en-US"/>
              <a:pPr/>
              <a:t>2/3/2014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IN"/>
          </a:p>
        </p:txBody>
      </p:sp>
      <p:sp>
        <p:nvSpPr>
          <p:cNvPr id="6" name="Slide Number Placeholder 5"/>
          <p:cNvSpPr>
            <a:spLocks noGrp="1"/>
          </p:cNvSpPr>
          <p:nvPr>
            <p:ph type="sldNum" sz="quarter" idx="12"/>
          </p:nvPr>
        </p:nvSpPr>
        <p:spPr/>
        <p:txBody>
          <a:bodyPr/>
          <a:lstStyle>
            <a:lvl1pPr>
              <a:defRPr/>
            </a:lvl1pPr>
          </a:lstStyle>
          <a:p>
            <a:fld id="{7C6EBE32-08CB-4506-8A35-6B64E5CBF05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fld id="{8559CB5D-7789-4616-9E2D-9086A6EA0469}" type="datetimeFigureOut">
              <a:rPr lang="en-US"/>
              <a:pPr/>
              <a:t>2/3/2014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IN"/>
          </a:p>
        </p:txBody>
      </p:sp>
      <p:sp>
        <p:nvSpPr>
          <p:cNvPr id="6" name="Slide Number Placeholder 5"/>
          <p:cNvSpPr>
            <a:spLocks noGrp="1"/>
          </p:cNvSpPr>
          <p:nvPr>
            <p:ph type="sldNum" sz="quarter" idx="12"/>
          </p:nvPr>
        </p:nvSpPr>
        <p:spPr/>
        <p:txBody>
          <a:bodyPr/>
          <a:lstStyle>
            <a:lvl1pPr>
              <a:defRPr/>
            </a:lvl1pPr>
          </a:lstStyle>
          <a:p>
            <a:fld id="{78B1DE47-B153-4AC0-AB41-EEEC3A1AF2B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A1342B8B-81DA-4FB5-A8A4-0FCA935FBABB}" type="datetimeFigureOut">
              <a:rPr lang="en-US"/>
              <a:pPr/>
              <a:t>2/3/2014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IN"/>
          </a:p>
        </p:txBody>
      </p:sp>
      <p:sp>
        <p:nvSpPr>
          <p:cNvPr id="6" name="Slide Number Placeholder 5"/>
          <p:cNvSpPr>
            <a:spLocks noGrp="1"/>
          </p:cNvSpPr>
          <p:nvPr>
            <p:ph type="sldNum" sz="quarter" idx="12"/>
          </p:nvPr>
        </p:nvSpPr>
        <p:spPr/>
        <p:txBody>
          <a:bodyPr/>
          <a:lstStyle>
            <a:lvl1pPr>
              <a:defRPr/>
            </a:lvl1pPr>
          </a:lstStyle>
          <a:p>
            <a:fld id="{59A02BC9-F0EF-4C3D-8BBE-50A0DC587525}"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3"/>
          <p:cNvSpPr>
            <a:spLocks noGrp="1"/>
          </p:cNvSpPr>
          <p:nvPr>
            <p:ph type="dt" sz="half" idx="10"/>
          </p:nvPr>
        </p:nvSpPr>
        <p:spPr/>
        <p:txBody>
          <a:bodyPr/>
          <a:lstStyle>
            <a:lvl1pPr>
              <a:defRPr/>
            </a:lvl1pPr>
          </a:lstStyle>
          <a:p>
            <a:fld id="{78C31B62-4D22-4C4F-828E-B3F77C346AE3}" type="datetimeFigureOut">
              <a:rPr lang="en-US"/>
              <a:pPr/>
              <a:t>2/3/2014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IN"/>
          </a:p>
        </p:txBody>
      </p:sp>
      <p:sp>
        <p:nvSpPr>
          <p:cNvPr id="7" name="Slide Number Placeholder 5"/>
          <p:cNvSpPr>
            <a:spLocks noGrp="1"/>
          </p:cNvSpPr>
          <p:nvPr>
            <p:ph type="sldNum" sz="quarter" idx="12"/>
          </p:nvPr>
        </p:nvSpPr>
        <p:spPr/>
        <p:txBody>
          <a:bodyPr/>
          <a:lstStyle>
            <a:lvl1pPr>
              <a:defRPr/>
            </a:lvl1pPr>
          </a:lstStyle>
          <a:p>
            <a:fld id="{99885D11-2224-4B57-8698-F8641C7EAD30}"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3"/>
          <p:cNvSpPr>
            <a:spLocks noGrp="1"/>
          </p:cNvSpPr>
          <p:nvPr>
            <p:ph type="dt" sz="half" idx="10"/>
          </p:nvPr>
        </p:nvSpPr>
        <p:spPr/>
        <p:txBody>
          <a:bodyPr/>
          <a:lstStyle>
            <a:lvl1pPr>
              <a:defRPr/>
            </a:lvl1pPr>
          </a:lstStyle>
          <a:p>
            <a:fld id="{4429DA58-3F98-4BDE-9A7C-AAFBF7DF49B1}" type="datetimeFigureOut">
              <a:rPr lang="en-US"/>
              <a:pPr/>
              <a:t>2/3/2014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IN"/>
          </a:p>
        </p:txBody>
      </p:sp>
      <p:sp>
        <p:nvSpPr>
          <p:cNvPr id="9" name="Slide Number Placeholder 5"/>
          <p:cNvSpPr>
            <a:spLocks noGrp="1"/>
          </p:cNvSpPr>
          <p:nvPr>
            <p:ph type="sldNum" sz="quarter" idx="12"/>
          </p:nvPr>
        </p:nvSpPr>
        <p:spPr/>
        <p:txBody>
          <a:bodyPr/>
          <a:lstStyle>
            <a:lvl1pPr>
              <a:defRPr/>
            </a:lvl1pPr>
          </a:lstStyle>
          <a:p>
            <a:fld id="{E3FF5E60-A1F0-4D86-987B-1CD4E082115B}"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3"/>
          <p:cNvSpPr>
            <a:spLocks noGrp="1"/>
          </p:cNvSpPr>
          <p:nvPr>
            <p:ph type="dt" sz="half" idx="10"/>
          </p:nvPr>
        </p:nvSpPr>
        <p:spPr/>
        <p:txBody>
          <a:bodyPr/>
          <a:lstStyle>
            <a:lvl1pPr>
              <a:defRPr/>
            </a:lvl1pPr>
          </a:lstStyle>
          <a:p>
            <a:fld id="{74F43D1D-EC51-4BD9-B047-F22934265739}" type="datetimeFigureOut">
              <a:rPr lang="en-US"/>
              <a:pPr/>
              <a:t>2/3/2014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IN"/>
          </a:p>
        </p:txBody>
      </p:sp>
      <p:sp>
        <p:nvSpPr>
          <p:cNvPr id="5" name="Slide Number Placeholder 5"/>
          <p:cNvSpPr>
            <a:spLocks noGrp="1"/>
          </p:cNvSpPr>
          <p:nvPr>
            <p:ph type="sldNum" sz="quarter" idx="12"/>
          </p:nvPr>
        </p:nvSpPr>
        <p:spPr/>
        <p:txBody>
          <a:bodyPr/>
          <a:lstStyle>
            <a:lvl1pPr>
              <a:defRPr/>
            </a:lvl1pPr>
          </a:lstStyle>
          <a:p>
            <a:fld id="{9D8874E1-4D89-4B35-9986-5CD3672526A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2D185954-1422-40A0-9EB9-1CB712663D8F}" type="datetimeFigureOut">
              <a:rPr lang="en-US"/>
              <a:pPr/>
              <a:t>2/3/2014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IN"/>
          </a:p>
        </p:txBody>
      </p:sp>
      <p:sp>
        <p:nvSpPr>
          <p:cNvPr id="4" name="Slide Number Placeholder 5"/>
          <p:cNvSpPr>
            <a:spLocks noGrp="1"/>
          </p:cNvSpPr>
          <p:nvPr>
            <p:ph type="sldNum" sz="quarter" idx="12"/>
          </p:nvPr>
        </p:nvSpPr>
        <p:spPr/>
        <p:txBody>
          <a:bodyPr/>
          <a:lstStyle>
            <a:lvl1pPr>
              <a:defRPr/>
            </a:lvl1pPr>
          </a:lstStyle>
          <a:p>
            <a:fld id="{79F671F6-2CCB-49F1-972F-6092C0ABDC81}"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7C3E58E8-53F6-4B65-95F5-6DE7AB67E0CE}" type="datetimeFigureOut">
              <a:rPr lang="en-US"/>
              <a:pPr/>
              <a:t>2/3/2014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IN"/>
          </a:p>
        </p:txBody>
      </p:sp>
      <p:sp>
        <p:nvSpPr>
          <p:cNvPr id="7" name="Slide Number Placeholder 5"/>
          <p:cNvSpPr>
            <a:spLocks noGrp="1"/>
          </p:cNvSpPr>
          <p:nvPr>
            <p:ph type="sldNum" sz="quarter" idx="12"/>
          </p:nvPr>
        </p:nvSpPr>
        <p:spPr/>
        <p:txBody>
          <a:bodyPr/>
          <a:lstStyle>
            <a:lvl1pPr>
              <a:defRPr/>
            </a:lvl1pPr>
          </a:lstStyle>
          <a:p>
            <a:fld id="{9B1D6B9B-F767-4B12-B958-D31E680CCBC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N"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C1C64B8B-D3B2-401A-9FE0-287CAD5A1C01}" type="datetimeFigureOut">
              <a:rPr lang="en-US"/>
              <a:pPr/>
              <a:t>2/3/2014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IN"/>
          </a:p>
        </p:txBody>
      </p:sp>
      <p:sp>
        <p:nvSpPr>
          <p:cNvPr id="7" name="Slide Number Placeholder 5"/>
          <p:cNvSpPr>
            <a:spLocks noGrp="1"/>
          </p:cNvSpPr>
          <p:nvPr>
            <p:ph type="sldNum" sz="quarter" idx="12"/>
          </p:nvPr>
        </p:nvSpPr>
        <p:spPr/>
        <p:txBody>
          <a:bodyPr/>
          <a:lstStyle>
            <a:lvl1pPr>
              <a:defRPr/>
            </a:lvl1pPr>
          </a:lstStyle>
          <a:p>
            <a:fld id="{6BB65FB5-3325-404C-8A95-8C2B89753223}"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cs typeface="Arial" pitchFamily="34" charset="0"/>
              </a:defRPr>
            </a:lvl1pPr>
          </a:lstStyle>
          <a:p>
            <a:fld id="{BD788776-AFCD-4256-B2D7-4CC3277686AE}" type="datetimeFigureOut">
              <a:rPr lang="en-US"/>
              <a:pPr/>
              <a:t>2/3/2014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cs typeface="Arial" pitchFamily="34" charset="0"/>
              </a:defRPr>
            </a:lvl1pPr>
          </a:lstStyle>
          <a:p>
            <a:fld id="{068DD09C-F761-4861-875B-1A472DDEED4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5.png"/><Relationship Id="rId7"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24.jpeg"/><Relationship Id="rId4" Type="http://schemas.openxmlformats.org/officeDocument/2006/relationships/image" Target="../media/image6.jpeg"/><Relationship Id="rId9" Type="http://schemas.openxmlformats.org/officeDocument/2006/relationships/image" Target="../media/image23.jpeg"/></Relationships>
</file>

<file path=ppt/slides/_rels/slide1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5.jpeg"/><Relationship Id="rId7"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5.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6.jpe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5.png"/><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42.jpeg"/><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45.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jpeg"/><Relationship Id="rId5" Type="http://schemas.openxmlformats.org/officeDocument/2006/relationships/image" Target="../media/image44.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notesSlide" Target="../notesSlides/notesSlide26.xml"/><Relationship Id="rId7"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27.xml"/><Relationship Id="rId7"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45.jpeg"/><Relationship Id="rId4" Type="http://schemas.openxmlformats.org/officeDocument/2006/relationships/image" Target="../media/image5.png"/><Relationship Id="rId9" Type="http://schemas.openxmlformats.org/officeDocument/2006/relationships/image" Target="../media/image6.jpe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6.jpe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55.png"/><Relationship Id="rId5" Type="http://schemas.openxmlformats.org/officeDocument/2006/relationships/image" Target="../media/image6.jpe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png"/><Relationship Id="rId7"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png"/><Relationship Id="rId10" Type="http://schemas.openxmlformats.org/officeDocument/2006/relationships/image" Target="../media/image24.jpeg"/><Relationship Id="rId4" Type="http://schemas.openxmlformats.org/officeDocument/2006/relationships/image" Target="../media/image6.jpeg"/><Relationship Id="rId9" Type="http://schemas.openxmlformats.org/officeDocument/2006/relationships/image" Target="../media/image19.png"/></Relationships>
</file>

<file path=ppt/slides/_rels/slide31.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png"/><Relationship Id="rId7" Type="http://schemas.openxmlformats.org/officeDocument/2006/relationships/image" Target="../media/image62.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6.jpeg"/><Relationship Id="rId9" Type="http://schemas.openxmlformats.org/officeDocument/2006/relationships/image" Target="../media/image24.jpe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png"/><Relationship Id="rId4" Type="http://schemas.openxmlformats.org/officeDocument/2006/relationships/image" Target="../media/image6.jpe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66.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19.png"/><Relationship Id="rId4" Type="http://schemas.openxmlformats.org/officeDocument/2006/relationships/image" Target="../media/image6.jpe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6.jpeg"/></Relationships>
</file>

<file path=ppt/slides/_rels/slide35.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5.png"/><Relationship Id="rId7" Type="http://schemas.openxmlformats.org/officeDocument/2006/relationships/image" Target="../media/image69.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jpeg"/><Relationship Id="rId9" Type="http://schemas.openxmlformats.org/officeDocument/2006/relationships/image" Target="../media/image71.jpeg"/></Relationships>
</file>

<file path=ppt/slides/_rels/slide36.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5.png"/><Relationship Id="rId7" Type="http://schemas.openxmlformats.org/officeDocument/2006/relationships/image" Target="../media/image74.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6.jpe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8.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6.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81.jpe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80.jpeg"/><Relationship Id="rId5" Type="http://schemas.openxmlformats.org/officeDocument/2006/relationships/image" Target="../media/image6.jpe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83.jpeg"/><Relationship Id="rId4" Type="http://schemas.openxmlformats.org/officeDocument/2006/relationships/image" Target="../media/image82.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85.jpeg"/></Relationships>
</file>

<file path=ppt/slides/_rels/slide4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86.jpe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83.jpeg"/></Relationships>
</file>

<file path=ppt/slides/_rels/slide4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88.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4338" name="Picture 2" descr="dscn3514sub.jpg"/>
          <p:cNvPicPr>
            <a:picLocks noChangeAspect="1"/>
          </p:cNvPicPr>
          <p:nvPr/>
        </p:nvPicPr>
        <p:blipFill>
          <a:blip r:embed="rId4"/>
          <a:srcRect/>
          <a:stretch>
            <a:fillRect/>
          </a:stretch>
        </p:blipFill>
        <p:spPr bwMode="auto">
          <a:xfrm>
            <a:off x="6246813" y="0"/>
            <a:ext cx="2897187" cy="4341813"/>
          </a:xfrm>
          <a:prstGeom prst="rect">
            <a:avLst/>
          </a:prstGeom>
          <a:noFill/>
          <a:ln w="9525">
            <a:noFill/>
            <a:miter lim="800000"/>
            <a:headEnd/>
            <a:tailEnd/>
          </a:ln>
        </p:spPr>
      </p:pic>
      <p:grpSp>
        <p:nvGrpSpPr>
          <p:cNvPr id="14339" name="Group 7"/>
          <p:cNvGrpSpPr>
            <a:grpSpLocks/>
          </p:cNvGrpSpPr>
          <p:nvPr/>
        </p:nvGrpSpPr>
        <p:grpSpPr bwMode="auto">
          <a:xfrm>
            <a:off x="755650" y="2836863"/>
            <a:ext cx="4895850" cy="1773237"/>
            <a:chOff x="2717744" y="2251592"/>
            <a:chExt cx="4320481" cy="1772189"/>
          </a:xfrm>
        </p:grpSpPr>
        <p:sp>
          <p:nvSpPr>
            <p:cNvPr id="13" name="TextBox 4"/>
            <p:cNvSpPr txBox="1">
              <a:spLocks noChangeArrowheads="1"/>
            </p:cNvSpPr>
            <p:nvPr/>
          </p:nvSpPr>
          <p:spPr bwMode="auto">
            <a:xfrm>
              <a:off x="2717744" y="2251592"/>
              <a:ext cx="4320481" cy="1199620"/>
            </a:xfrm>
            <a:prstGeom prst="rect">
              <a:avLst/>
            </a:prstGeom>
            <a:noFill/>
            <a:ln>
              <a:noFill/>
            </a:ln>
            <a:effectLs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US" sz="3600" b="1" dirty="0" smtClean="0">
                  <a:solidFill>
                    <a:srgbClr val="225C29"/>
                  </a:solidFill>
                  <a:latin typeface="+mj-lt"/>
                  <a:ea typeface="+mn-ea"/>
                </a:rPr>
                <a:t>ICRISAT 2013 activities</a:t>
              </a:r>
            </a:p>
            <a:p>
              <a:pPr eaLnBrk="1" fontAlgn="auto" hangingPunct="1">
                <a:spcBef>
                  <a:spcPts val="0"/>
                </a:spcBef>
                <a:spcAft>
                  <a:spcPts val="0"/>
                </a:spcAft>
                <a:defRPr/>
              </a:pPr>
              <a:r>
                <a:rPr lang="en-US" sz="3600" b="1" dirty="0" smtClean="0">
                  <a:solidFill>
                    <a:srgbClr val="225C29"/>
                  </a:solidFill>
                  <a:latin typeface="+mj-lt"/>
                  <a:ea typeface="+mn-ea"/>
                </a:rPr>
                <a:t>Dryland Systems CRP</a:t>
              </a:r>
              <a:endParaRPr lang="en-US" sz="3600" b="1" dirty="0">
                <a:solidFill>
                  <a:srgbClr val="225C29"/>
                </a:solidFill>
                <a:latin typeface="+mj-lt"/>
                <a:ea typeface="+mn-ea"/>
              </a:endParaRPr>
            </a:p>
          </p:txBody>
        </p:sp>
        <p:cxnSp>
          <p:nvCxnSpPr>
            <p:cNvPr id="16" name="Straight Connector 15"/>
            <p:cNvCxnSpPr/>
            <p:nvPr/>
          </p:nvCxnSpPr>
          <p:spPr>
            <a:xfrm>
              <a:off x="2717744" y="2324574"/>
              <a:ext cx="8406" cy="1699207"/>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grpSp>
      <p:pic>
        <p:nvPicPr>
          <p:cNvPr id="14340" name="Picture 9" descr="Dryland-Systems-logo-Big_White-on-transp.gif"/>
          <p:cNvPicPr>
            <a:picLocks/>
          </p:cNvPicPr>
          <p:nvPr/>
        </p:nvPicPr>
        <p:blipFill>
          <a:blip r:embed="rId5"/>
          <a:srcRect/>
          <a:stretch>
            <a:fillRect/>
          </a:stretch>
        </p:blipFill>
        <p:spPr bwMode="auto">
          <a:xfrm>
            <a:off x="7451725" y="6162675"/>
            <a:ext cx="1636713" cy="612775"/>
          </a:xfrm>
          <a:prstGeom prst="rect">
            <a:avLst/>
          </a:prstGeom>
          <a:noFill/>
          <a:ln w="9525">
            <a:noFill/>
            <a:miter lim="800000"/>
            <a:headEnd/>
            <a:tailEnd/>
          </a:ln>
        </p:spPr>
      </p:pic>
      <p:sp>
        <p:nvSpPr>
          <p:cNvPr id="14341" name="TextBox 10"/>
          <p:cNvSpPr txBox="1">
            <a:spLocks noChangeArrowheads="1"/>
          </p:cNvSpPr>
          <p:nvPr/>
        </p:nvSpPr>
        <p:spPr bwMode="auto">
          <a:xfrm>
            <a:off x="395288" y="333375"/>
            <a:ext cx="4398962" cy="1076325"/>
          </a:xfrm>
          <a:prstGeom prst="rect">
            <a:avLst/>
          </a:prstGeom>
          <a:noFill/>
          <a:ln w="9525">
            <a:noFill/>
            <a:miter lim="800000"/>
            <a:headEnd/>
            <a:tailEnd/>
          </a:ln>
        </p:spPr>
        <p:txBody>
          <a:bodyPr wrap="none">
            <a:spAutoFit/>
          </a:bodyPr>
          <a:lstStyle/>
          <a:p>
            <a:r>
              <a:rPr lang="en-US" sz="1600" dirty="0">
                <a:solidFill>
                  <a:srgbClr val="FF6600"/>
                </a:solidFill>
                <a:latin typeface="Calibri" pitchFamily="34" charset="0"/>
                <a:cs typeface="Calibri" pitchFamily="34" charset="0"/>
              </a:rPr>
              <a:t>P.S. Traore, M. Adam, H.A. Ajeigbe, F.M. Akinseye,</a:t>
            </a:r>
          </a:p>
          <a:p>
            <a:r>
              <a:rPr lang="en-US" sz="1600" b="1" dirty="0" smtClean="0">
                <a:solidFill>
                  <a:srgbClr val="FF6600"/>
                </a:solidFill>
                <a:latin typeface="Calibri" pitchFamily="34" charset="0"/>
                <a:cs typeface="Calibri" pitchFamily="34" charset="0"/>
              </a:rPr>
              <a:t>Z. Birhanu</a:t>
            </a:r>
            <a:r>
              <a:rPr lang="en-US" sz="1600" dirty="0" smtClean="0">
                <a:solidFill>
                  <a:srgbClr val="FF6600"/>
                </a:solidFill>
                <a:latin typeface="Calibri" pitchFamily="34" charset="0"/>
                <a:cs typeface="Calibri" pitchFamily="34" charset="0"/>
              </a:rPr>
              <a:t>, </a:t>
            </a:r>
            <a:r>
              <a:rPr lang="en-US" sz="1600" dirty="0">
                <a:solidFill>
                  <a:srgbClr val="FF6600"/>
                </a:solidFill>
                <a:latin typeface="Calibri" pitchFamily="34" charset="0"/>
                <a:cs typeface="Calibri" pitchFamily="34" charset="0"/>
              </a:rPr>
              <a:t>B. Djaby, G. Falconnier, D. Fatondji,</a:t>
            </a:r>
          </a:p>
          <a:p>
            <a:r>
              <a:rPr lang="en-US" sz="1600" dirty="0">
                <a:solidFill>
                  <a:srgbClr val="FF6600"/>
                </a:solidFill>
                <a:latin typeface="Calibri" pitchFamily="34" charset="0"/>
                <a:cs typeface="Calibri" pitchFamily="34" charset="0"/>
              </a:rPr>
              <a:t>M. Gandah, S. Jarial, M. Ollenburger, P. Savadogo, </a:t>
            </a:r>
          </a:p>
          <a:p>
            <a:r>
              <a:rPr lang="en-US" sz="1600" dirty="0">
                <a:solidFill>
                  <a:srgbClr val="FF6600"/>
                </a:solidFill>
                <a:latin typeface="Calibri" pitchFamily="34" charset="0"/>
                <a:cs typeface="Calibri" pitchFamily="34" charset="0"/>
              </a:rPr>
              <a:t>M.M. Sissoko, S.S. Traore, T. van Mourik</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2774"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pic>
        <p:nvPicPr>
          <p:cNvPr id="9" name="Graphique 1"/>
          <p:cNvPicPr>
            <a:picLocks noChangeArrowheads="1"/>
          </p:cNvPicPr>
          <p:nvPr/>
        </p:nvPicPr>
        <p:blipFill>
          <a:blip r:embed="rId4"/>
          <a:srcRect/>
          <a:stretch>
            <a:fillRect/>
          </a:stretch>
        </p:blipFill>
        <p:spPr bwMode="auto">
          <a:xfrm>
            <a:off x="822325" y="762000"/>
            <a:ext cx="7804150" cy="5546725"/>
          </a:xfrm>
          <a:prstGeom prst="rect">
            <a:avLst/>
          </a:prstGeom>
          <a:noFill/>
        </p:spPr>
      </p:pic>
      <p:sp>
        <p:nvSpPr>
          <p:cNvPr id="32771" name="TextBox 10"/>
          <p:cNvSpPr txBox="1">
            <a:spLocks noChangeArrowheads="1"/>
          </p:cNvSpPr>
          <p:nvPr/>
        </p:nvSpPr>
        <p:spPr bwMode="auto">
          <a:xfrm>
            <a:off x="323850" y="66675"/>
            <a:ext cx="6481763"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baselines – household surveys</a:t>
            </a:r>
            <a:endParaRPr lang="en-US" sz="3000">
              <a:latin typeface="Calibri" pitchFamily="34" charset="0"/>
              <a:cs typeface="Arial" pitchFamily="34" charset="0"/>
            </a:endParaRPr>
          </a:p>
        </p:txBody>
      </p:sp>
      <p:pic>
        <p:nvPicPr>
          <p:cNvPr id="32772" name="Picture 11" descr="Dryland-Systems-logo-Big.jpg"/>
          <p:cNvPicPr>
            <a:picLocks noChangeAspect="1"/>
          </p:cNvPicPr>
          <p:nvPr/>
        </p:nvPicPr>
        <p:blipFill>
          <a:blip r:embed="rId5"/>
          <a:srcRect/>
          <a:stretch>
            <a:fillRect/>
          </a:stretch>
        </p:blipFill>
        <p:spPr bwMode="auto">
          <a:xfrm>
            <a:off x="53975" y="6165850"/>
            <a:ext cx="1638300" cy="61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4823"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4" name="TextBox 9"/>
          <p:cNvSpPr txBox="1">
            <a:spLocks noChangeArrowheads="1"/>
          </p:cNvSpPr>
          <p:nvPr/>
        </p:nvSpPr>
        <p:spPr bwMode="auto">
          <a:xfrm>
            <a:off x="488950" y="709613"/>
            <a:ext cx="6530975" cy="1169987"/>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457200" indent="-457200" eaLnBrk="1" fontAlgn="auto" hangingPunct="1">
              <a:spcBef>
                <a:spcPts val="0"/>
              </a:spcBef>
              <a:spcAft>
                <a:spcPts val="1200"/>
              </a:spcAft>
              <a:buFont typeface="Arial" pitchFamily="34" charset="0"/>
              <a:buChar char="•"/>
              <a:defRPr/>
            </a:pPr>
            <a:r>
              <a:rPr lang="en-GB" sz="2000" b="1" dirty="0">
                <a:ea typeface="ＭＳ Ｐゴシック" charset="0"/>
              </a:rPr>
              <a:t>Review of options and potential for intensification in West-African dryland smallholder farming</a:t>
            </a:r>
            <a:r>
              <a:rPr lang="en-US" sz="2000" dirty="0">
                <a:ea typeface="ＭＳ Ｐゴシック" charset="0"/>
              </a:rPr>
              <a:t> </a:t>
            </a:r>
            <a:r>
              <a:rPr lang="en-US" sz="2000" dirty="0" smtClean="0">
                <a:ea typeface="ＭＳ Ｐゴシック" charset="0"/>
              </a:rPr>
              <a:t> (L. </a:t>
            </a:r>
            <a:r>
              <a:rPr lang="en-US" sz="2000" dirty="0" err="1" smtClean="0">
                <a:ea typeface="ＭＳ Ｐゴシック" charset="0"/>
              </a:rPr>
              <a:t>Woittiez</a:t>
            </a:r>
            <a:r>
              <a:rPr lang="en-US" sz="2000" dirty="0" smtClean="0">
                <a:ea typeface="ＭＳ Ｐゴシック" charset="0"/>
              </a:rPr>
              <a:t>)</a:t>
            </a:r>
            <a:endParaRPr lang="en-IN" sz="2000" dirty="0" smtClean="0">
              <a:latin typeface="+mj-lt"/>
              <a:ea typeface="+mn-ea"/>
            </a:endParaRPr>
          </a:p>
          <a:p>
            <a:pPr marL="457200" indent="-457200" eaLnBrk="1" fontAlgn="auto" hangingPunct="1">
              <a:spcBef>
                <a:spcPts val="0"/>
              </a:spcBef>
              <a:spcAft>
                <a:spcPts val="1200"/>
              </a:spcAft>
              <a:buFont typeface="Arial" pitchFamily="34" charset="0"/>
              <a:buChar char="•"/>
              <a:defRPr/>
            </a:pPr>
            <a:endParaRPr lang="en-IN" sz="2000" dirty="0">
              <a:ea typeface="ＭＳ Ｐゴシック" charset="0"/>
            </a:endParaRPr>
          </a:p>
        </p:txBody>
      </p:sp>
      <p:sp>
        <p:nvSpPr>
          <p:cNvPr id="5" name="TextBox 10"/>
          <p:cNvSpPr txBox="1">
            <a:spLocks noChangeArrowheads="1"/>
          </p:cNvSpPr>
          <p:nvPr/>
        </p:nvSpPr>
        <p:spPr bwMode="auto">
          <a:xfrm>
            <a:off x="323850" y="66675"/>
            <a:ext cx="6481763" cy="554038"/>
          </a:xfrm>
          <a:prstGeom prst="rect">
            <a:avLst/>
          </a:prstGeom>
          <a:noFill/>
          <a:ln>
            <a:noFill/>
          </a:ln>
          <a:extLst/>
        </p:spPr>
        <p:txBody>
          <a:bodyPr>
            <a:spAutoFit/>
          </a:bodyPr>
          <a:lstStyle/>
          <a:p>
            <a:r>
              <a:rPr lang="en-IN" sz="3000" b="1">
                <a:solidFill>
                  <a:srgbClr val="225C29"/>
                </a:solidFill>
                <a:latin typeface="Calibri" pitchFamily="34" charset="0"/>
                <a:cs typeface="Arial" pitchFamily="34" charset="0"/>
              </a:rPr>
              <a:t>baselines – intensification options</a:t>
            </a:r>
            <a:endParaRPr lang="en-IN" sz="3000">
              <a:latin typeface="Calibri" pitchFamily="34" charset="0"/>
              <a:cs typeface="Arial" pitchFamily="34" charset="0"/>
            </a:endParaRPr>
          </a:p>
        </p:txBody>
      </p:sp>
      <p:cxnSp>
        <p:nvCxnSpPr>
          <p:cNvPr id="6" name="Straight Connector 5"/>
          <p:cNvCxnSpPr/>
          <p:nvPr/>
        </p:nvCxnSpPr>
        <p:spPr>
          <a:xfrm>
            <a:off x="468313" y="704850"/>
            <a:ext cx="0" cy="1789113"/>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pic>
        <p:nvPicPr>
          <p:cNvPr id="34821"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6874"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5" name="TextBox 10"/>
          <p:cNvSpPr txBox="1">
            <a:spLocks noChangeArrowheads="1"/>
          </p:cNvSpPr>
          <p:nvPr/>
        </p:nvSpPr>
        <p:spPr bwMode="auto">
          <a:xfrm>
            <a:off x="323850" y="66675"/>
            <a:ext cx="6481763" cy="1016000"/>
          </a:xfrm>
          <a:prstGeom prst="rect">
            <a:avLst/>
          </a:prstGeom>
          <a:noFill/>
          <a:ln>
            <a:noFill/>
          </a:ln>
          <a:extLst/>
        </p:spPr>
        <p:txBody>
          <a:bodyPr>
            <a:spAutoFit/>
          </a:bodyPr>
          <a:lstStyle/>
          <a:p>
            <a:r>
              <a:rPr lang="en-IN" sz="3000" b="1">
                <a:solidFill>
                  <a:srgbClr val="225C29"/>
                </a:solidFill>
                <a:latin typeface="Calibri" pitchFamily="34" charset="0"/>
                <a:cs typeface="Arial" pitchFamily="34" charset="0"/>
              </a:rPr>
              <a:t>typologies – farm structures, trajectories</a:t>
            </a:r>
            <a:endParaRPr lang="en-IN" sz="3000">
              <a:latin typeface="Calibri" pitchFamily="34" charset="0"/>
              <a:cs typeface="Arial" pitchFamily="34" charset="0"/>
            </a:endParaRPr>
          </a:p>
        </p:txBody>
      </p:sp>
      <p:pic>
        <p:nvPicPr>
          <p:cNvPr id="36867"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36868" name="Picture 2"/>
          <p:cNvPicPr>
            <a:picLocks noChangeAspect="1" noChangeArrowheads="1"/>
          </p:cNvPicPr>
          <p:nvPr/>
        </p:nvPicPr>
        <p:blipFill>
          <a:blip r:embed="rId5"/>
          <a:srcRect/>
          <a:stretch>
            <a:fillRect/>
          </a:stretch>
        </p:blipFill>
        <p:spPr bwMode="auto">
          <a:xfrm>
            <a:off x="195263" y="2852738"/>
            <a:ext cx="4521200" cy="3165475"/>
          </a:xfrm>
          <a:prstGeom prst="rect">
            <a:avLst/>
          </a:prstGeom>
          <a:noFill/>
          <a:ln w="9525">
            <a:noFill/>
            <a:miter lim="800000"/>
            <a:headEnd/>
            <a:tailEnd/>
          </a:ln>
        </p:spPr>
      </p:pic>
      <p:pic>
        <p:nvPicPr>
          <p:cNvPr id="36869" name="Image 9"/>
          <p:cNvPicPr>
            <a:picLocks noChangeAspect="1" noChangeArrowheads="1"/>
          </p:cNvPicPr>
          <p:nvPr/>
        </p:nvPicPr>
        <p:blipFill>
          <a:blip r:embed="rId6"/>
          <a:srcRect/>
          <a:stretch>
            <a:fillRect/>
          </a:stretch>
        </p:blipFill>
        <p:spPr bwMode="auto">
          <a:xfrm>
            <a:off x="4140200" y="1484313"/>
            <a:ext cx="4737100" cy="4202112"/>
          </a:xfrm>
          <a:prstGeom prst="rect">
            <a:avLst/>
          </a:prstGeom>
          <a:noFill/>
          <a:ln w="9525">
            <a:noFill/>
            <a:miter lim="800000"/>
            <a:headEnd/>
            <a:tailEnd/>
          </a:ln>
        </p:spPr>
      </p:pic>
      <p:sp>
        <p:nvSpPr>
          <p:cNvPr id="2" name="Rectangle 1"/>
          <p:cNvSpPr/>
          <p:nvPr/>
        </p:nvSpPr>
        <p:spPr>
          <a:xfrm>
            <a:off x="6948488" y="4171950"/>
            <a:ext cx="1727200" cy="360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Rectangle 11"/>
          <p:cNvSpPr/>
          <p:nvPr/>
        </p:nvSpPr>
        <p:spPr>
          <a:xfrm rot="16200000">
            <a:off x="3455988" y="2201862"/>
            <a:ext cx="1728788" cy="360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6872" name="Picture 20" descr="logo_mcknight_200.gif"/>
          <p:cNvPicPr>
            <a:picLocks noChangeAspect="1"/>
          </p:cNvPicPr>
          <p:nvPr/>
        </p:nvPicPr>
        <p:blipFill>
          <a:blip r:embed="rId7"/>
          <a:srcRect/>
          <a:stretch>
            <a:fillRect/>
          </a:stretch>
        </p:blipFill>
        <p:spPr bwMode="auto">
          <a:xfrm>
            <a:off x="8172450" y="147638"/>
            <a:ext cx="838200" cy="838200"/>
          </a:xfrm>
          <a:prstGeom prst="rect">
            <a:avLst/>
          </a:prstGeom>
          <a:noFill/>
          <a:ln w="9525">
            <a:solidFill>
              <a:schemeClr val="bg1"/>
            </a:solid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8929"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5" name="TextBox 10"/>
          <p:cNvSpPr txBox="1">
            <a:spLocks noChangeArrowheads="1"/>
          </p:cNvSpPr>
          <p:nvPr/>
        </p:nvSpPr>
        <p:spPr bwMode="auto">
          <a:xfrm>
            <a:off x="323850" y="66675"/>
            <a:ext cx="7343775" cy="1016000"/>
          </a:xfrm>
          <a:prstGeom prst="rect">
            <a:avLst/>
          </a:prstGeom>
          <a:noFill/>
          <a:ln>
            <a:noFill/>
          </a:ln>
          <a:extLst/>
        </p:spPr>
        <p:txBody>
          <a:bodyPr>
            <a:spAutoFit/>
          </a:bodyPr>
          <a:lstStyle/>
          <a:p>
            <a:r>
              <a:rPr lang="en-IN" sz="3000" b="1">
                <a:solidFill>
                  <a:srgbClr val="225C29"/>
                </a:solidFill>
                <a:latin typeface="Calibri" pitchFamily="34" charset="0"/>
                <a:cs typeface="Arial" pitchFamily="34" charset="0"/>
              </a:rPr>
              <a:t>collective resource mapping – precursor to functional herd, NRM typologies</a:t>
            </a:r>
            <a:endParaRPr lang="en-IN" sz="3000">
              <a:latin typeface="Calibri" pitchFamily="34" charset="0"/>
              <a:cs typeface="Arial" pitchFamily="34" charset="0"/>
            </a:endParaRPr>
          </a:p>
        </p:txBody>
      </p:sp>
      <p:pic>
        <p:nvPicPr>
          <p:cNvPr id="38915"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sp>
        <p:nvSpPr>
          <p:cNvPr id="2" name="Rectangle 1"/>
          <p:cNvSpPr/>
          <p:nvPr/>
        </p:nvSpPr>
        <p:spPr>
          <a:xfrm>
            <a:off x="6948488" y="4171950"/>
            <a:ext cx="1727200" cy="360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Rectangle 11"/>
          <p:cNvSpPr/>
          <p:nvPr/>
        </p:nvSpPr>
        <p:spPr>
          <a:xfrm rot="16200000">
            <a:off x="3455988" y="2201862"/>
            <a:ext cx="1728788" cy="360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8918" name="Picture 1" descr="IMG_2709"/>
          <p:cNvPicPr>
            <a:picLocks noChangeAspect="1" noChangeArrowheads="1"/>
          </p:cNvPicPr>
          <p:nvPr/>
        </p:nvPicPr>
        <p:blipFill>
          <a:blip r:embed="rId5"/>
          <a:srcRect/>
          <a:stretch>
            <a:fillRect/>
          </a:stretch>
        </p:blipFill>
        <p:spPr bwMode="auto">
          <a:xfrm>
            <a:off x="593725" y="1341438"/>
            <a:ext cx="3681413" cy="2519362"/>
          </a:xfrm>
          <a:prstGeom prst="rect">
            <a:avLst/>
          </a:prstGeom>
          <a:noFill/>
          <a:ln w="9525">
            <a:noFill/>
            <a:miter lim="800000"/>
            <a:headEnd/>
            <a:tailEnd/>
          </a:ln>
        </p:spPr>
      </p:pic>
      <p:pic>
        <p:nvPicPr>
          <p:cNvPr id="38919" name="Picture 4"/>
          <p:cNvPicPr>
            <a:picLocks noChangeAspect="1" noChangeArrowheads="1"/>
          </p:cNvPicPr>
          <p:nvPr/>
        </p:nvPicPr>
        <p:blipFill>
          <a:blip r:embed="rId6"/>
          <a:srcRect/>
          <a:stretch>
            <a:fillRect/>
          </a:stretch>
        </p:blipFill>
        <p:spPr bwMode="auto">
          <a:xfrm>
            <a:off x="4627563" y="1341438"/>
            <a:ext cx="3679825" cy="2519362"/>
          </a:xfrm>
          <a:prstGeom prst="rect">
            <a:avLst/>
          </a:prstGeom>
          <a:noFill/>
          <a:ln w="9525">
            <a:noFill/>
            <a:miter lim="800000"/>
            <a:headEnd/>
            <a:tailEnd/>
          </a:ln>
        </p:spPr>
      </p:pic>
      <p:pic>
        <p:nvPicPr>
          <p:cNvPr id="38920" name="Picture 5"/>
          <p:cNvPicPr>
            <a:picLocks noChangeAspect="1" noChangeArrowheads="1"/>
          </p:cNvPicPr>
          <p:nvPr/>
        </p:nvPicPr>
        <p:blipFill>
          <a:blip r:embed="rId7"/>
          <a:srcRect/>
          <a:stretch>
            <a:fillRect/>
          </a:stretch>
        </p:blipFill>
        <p:spPr bwMode="auto">
          <a:xfrm>
            <a:off x="4635500" y="4149725"/>
            <a:ext cx="3681413" cy="2519363"/>
          </a:xfrm>
          <a:prstGeom prst="rect">
            <a:avLst/>
          </a:prstGeom>
          <a:noFill/>
          <a:ln w="9525">
            <a:noFill/>
            <a:miter lim="800000"/>
            <a:headEnd/>
            <a:tailEnd/>
          </a:ln>
        </p:spPr>
      </p:pic>
      <p:sp>
        <p:nvSpPr>
          <p:cNvPr id="38921" name="ZoneTexte 8"/>
          <p:cNvSpPr txBox="1">
            <a:spLocks noChangeArrowheads="1"/>
          </p:cNvSpPr>
          <p:nvPr/>
        </p:nvSpPr>
        <p:spPr bwMode="auto">
          <a:xfrm flipH="1">
            <a:off x="519113" y="3933825"/>
            <a:ext cx="1368425" cy="368300"/>
          </a:xfrm>
          <a:prstGeom prst="rect">
            <a:avLst/>
          </a:prstGeom>
          <a:noFill/>
          <a:ln w="9525">
            <a:noFill/>
            <a:miter lim="800000"/>
            <a:headEnd/>
            <a:tailEnd/>
          </a:ln>
        </p:spPr>
        <p:txBody>
          <a:bodyPr>
            <a:spAutoFit/>
          </a:bodyPr>
          <a:lstStyle/>
          <a:p>
            <a:r>
              <a:rPr lang="fr-FR" b="1"/>
              <a:t>Nanposela</a:t>
            </a:r>
          </a:p>
        </p:txBody>
      </p:sp>
      <p:sp>
        <p:nvSpPr>
          <p:cNvPr id="38922" name="ZoneTexte 8"/>
          <p:cNvSpPr txBox="1">
            <a:spLocks noChangeArrowheads="1"/>
          </p:cNvSpPr>
          <p:nvPr/>
        </p:nvSpPr>
        <p:spPr bwMode="auto">
          <a:xfrm flipH="1">
            <a:off x="6672263" y="908050"/>
            <a:ext cx="1727200" cy="369888"/>
          </a:xfrm>
          <a:prstGeom prst="rect">
            <a:avLst/>
          </a:prstGeom>
          <a:noFill/>
          <a:ln w="9525">
            <a:noFill/>
            <a:miter lim="800000"/>
            <a:headEnd/>
            <a:tailEnd/>
          </a:ln>
        </p:spPr>
        <p:txBody>
          <a:bodyPr>
            <a:spAutoFit/>
          </a:bodyPr>
          <a:lstStyle/>
          <a:p>
            <a:pPr algn="r"/>
            <a:r>
              <a:rPr lang="fr-FR" b="1"/>
              <a:t>Nintabuguro</a:t>
            </a:r>
          </a:p>
        </p:txBody>
      </p:sp>
      <p:sp>
        <p:nvSpPr>
          <p:cNvPr id="38923" name="ZoneTexte 8"/>
          <p:cNvSpPr txBox="1">
            <a:spLocks noChangeArrowheads="1"/>
          </p:cNvSpPr>
          <p:nvPr/>
        </p:nvSpPr>
        <p:spPr bwMode="auto">
          <a:xfrm flipH="1">
            <a:off x="2863850" y="6342063"/>
            <a:ext cx="1728788" cy="368300"/>
          </a:xfrm>
          <a:prstGeom prst="rect">
            <a:avLst/>
          </a:prstGeom>
          <a:noFill/>
          <a:ln w="9525">
            <a:noFill/>
            <a:miter lim="800000"/>
            <a:headEnd/>
            <a:tailEnd/>
          </a:ln>
        </p:spPr>
        <p:txBody>
          <a:bodyPr>
            <a:spAutoFit/>
          </a:bodyPr>
          <a:lstStyle/>
          <a:p>
            <a:pPr algn="r"/>
            <a:r>
              <a:rPr lang="fr-FR" b="1"/>
              <a:t>Mpereso</a:t>
            </a:r>
          </a:p>
        </p:txBody>
      </p:sp>
      <p:pic>
        <p:nvPicPr>
          <p:cNvPr id="38924" name="Picture 20" descr="logo_mcknight_200.gif"/>
          <p:cNvPicPr>
            <a:picLocks noChangeAspect="1"/>
          </p:cNvPicPr>
          <p:nvPr/>
        </p:nvPicPr>
        <p:blipFill>
          <a:blip r:embed="rId8"/>
          <a:srcRect/>
          <a:stretch>
            <a:fillRect/>
          </a:stretch>
        </p:blipFill>
        <p:spPr bwMode="auto">
          <a:xfrm>
            <a:off x="8172450" y="147638"/>
            <a:ext cx="838200" cy="838200"/>
          </a:xfrm>
          <a:prstGeom prst="rect">
            <a:avLst/>
          </a:prstGeom>
          <a:noFill/>
          <a:ln w="9525">
            <a:solidFill>
              <a:schemeClr val="bg1"/>
            </a:solidFill>
            <a:miter lim="800000"/>
            <a:headEnd/>
            <a:tailEnd/>
          </a:ln>
        </p:spPr>
      </p:pic>
      <p:pic>
        <p:nvPicPr>
          <p:cNvPr id="38925" name="Picture 4" descr="DSC_1290.JPG"/>
          <p:cNvPicPr>
            <a:picLocks noChangeAspect="1"/>
          </p:cNvPicPr>
          <p:nvPr/>
        </p:nvPicPr>
        <p:blipFill>
          <a:blip r:embed="rId9"/>
          <a:srcRect/>
          <a:stretch>
            <a:fillRect/>
          </a:stretch>
        </p:blipFill>
        <p:spPr bwMode="auto">
          <a:xfrm>
            <a:off x="2268538" y="3068638"/>
            <a:ext cx="4032250" cy="2927350"/>
          </a:xfrm>
          <a:prstGeom prst="rect">
            <a:avLst/>
          </a:prstGeom>
          <a:noFill/>
          <a:ln w="9525">
            <a:solidFill>
              <a:schemeClr val="bg1"/>
            </a:solidFill>
            <a:miter lim="800000"/>
            <a:headEnd/>
            <a:tailEnd/>
          </a:ln>
        </p:spPr>
      </p:pic>
      <p:sp>
        <p:nvSpPr>
          <p:cNvPr id="38926" name="ZoneTexte 8"/>
          <p:cNvSpPr txBox="1">
            <a:spLocks noChangeArrowheads="1"/>
          </p:cNvSpPr>
          <p:nvPr/>
        </p:nvSpPr>
        <p:spPr bwMode="auto">
          <a:xfrm flipH="1">
            <a:off x="323850" y="5445125"/>
            <a:ext cx="1871663" cy="646113"/>
          </a:xfrm>
          <a:prstGeom prst="rect">
            <a:avLst/>
          </a:prstGeom>
          <a:noFill/>
          <a:ln w="9525">
            <a:noFill/>
            <a:miter lim="800000"/>
            <a:headEnd/>
            <a:tailEnd/>
          </a:ln>
        </p:spPr>
        <p:txBody>
          <a:bodyPr>
            <a:spAutoFit/>
          </a:bodyPr>
          <a:lstStyle/>
          <a:p>
            <a:pPr algn="r"/>
            <a:r>
              <a:rPr lang="fr-FR" b="1"/>
              <a:t>Sirakele,</a:t>
            </a:r>
          </a:p>
          <a:p>
            <a:pPr algn="r"/>
            <a:r>
              <a:rPr lang="fr-FR" b="1"/>
              <a:t>Dieba, Sibirila</a:t>
            </a:r>
          </a:p>
        </p:txBody>
      </p:sp>
      <p:pic>
        <p:nvPicPr>
          <p:cNvPr id="38927" name="Picture 2" descr="Africa_Rising.jpg"/>
          <p:cNvPicPr>
            <a:picLocks noChangeAspect="1"/>
          </p:cNvPicPr>
          <p:nvPr/>
        </p:nvPicPr>
        <p:blipFill>
          <a:blip r:embed="rId10"/>
          <a:srcRect/>
          <a:stretch>
            <a:fillRect/>
          </a:stretch>
        </p:blipFill>
        <p:spPr bwMode="auto">
          <a:xfrm>
            <a:off x="7362825" y="122238"/>
            <a:ext cx="736600"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40962" name="Picture 6" descr="20130925_ContractAgreement_ICRISAT-SARI_DSCRP_BiomassAssessment_MMS_V1_Page_12.jpg"/>
          <p:cNvPicPr>
            <a:picLocks noChangeAspect="1"/>
          </p:cNvPicPr>
          <p:nvPr/>
        </p:nvPicPr>
        <p:blipFill>
          <a:blip r:embed="rId3"/>
          <a:srcRect/>
          <a:stretch>
            <a:fillRect/>
          </a:stretch>
        </p:blipFill>
        <p:spPr bwMode="auto">
          <a:xfrm>
            <a:off x="127000" y="-100013"/>
            <a:ext cx="8874125" cy="6858001"/>
          </a:xfrm>
          <a:prstGeom prst="rect">
            <a:avLst/>
          </a:prstGeom>
          <a:noFill/>
          <a:ln w="9525">
            <a:noFill/>
            <a:miter lim="800000"/>
            <a:headEnd/>
            <a:tailEnd/>
          </a:ln>
        </p:spPr>
      </p:pic>
      <p:sp>
        <p:nvSpPr>
          <p:cNvPr id="5" name="TextBox 10"/>
          <p:cNvSpPr txBox="1">
            <a:spLocks noChangeArrowheads="1"/>
          </p:cNvSpPr>
          <p:nvPr/>
        </p:nvSpPr>
        <p:spPr bwMode="auto">
          <a:xfrm>
            <a:off x="323850" y="66675"/>
            <a:ext cx="6481763"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full biomass assessments</a:t>
            </a:r>
            <a:endParaRPr lang="en-IN" sz="3000" dirty="0">
              <a:latin typeface="+mj-lt"/>
              <a:ea typeface="+mn-ea"/>
            </a:endParaRPr>
          </a:p>
        </p:txBody>
      </p:sp>
      <p:pic>
        <p:nvPicPr>
          <p:cNvPr id="40964" name="Picture 1" descr="Dryland-Systems-logo-Big_Green-on-transp.gif"/>
          <p:cNvPicPr>
            <a:picLocks/>
          </p:cNvPicPr>
          <p:nvPr/>
        </p:nvPicPr>
        <p:blipFill>
          <a:blip r:embed="rId4"/>
          <a:srcRect/>
          <a:stretch>
            <a:fillRect/>
          </a:stretch>
        </p:blipFill>
        <p:spPr bwMode="auto">
          <a:xfrm>
            <a:off x="55563" y="6162675"/>
            <a:ext cx="1636712" cy="612775"/>
          </a:xfrm>
          <a:prstGeom prst="rect">
            <a:avLst/>
          </a:prstGeom>
          <a:noFill/>
          <a:ln w="9525">
            <a:noFill/>
            <a:miter lim="800000"/>
            <a:headEnd/>
            <a:tailEnd/>
          </a:ln>
        </p:spPr>
      </p:pic>
      <p:pic>
        <p:nvPicPr>
          <p:cNvPr id="40965"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grpSp>
        <p:nvGrpSpPr>
          <p:cNvPr id="2" name="Group 1"/>
          <p:cNvGrpSpPr>
            <a:grpSpLocks/>
          </p:cNvGrpSpPr>
          <p:nvPr/>
        </p:nvGrpSpPr>
        <p:grpSpPr bwMode="auto">
          <a:xfrm>
            <a:off x="2627313" y="549275"/>
            <a:ext cx="6300787" cy="5868988"/>
            <a:chOff x="2627313" y="549275"/>
            <a:chExt cx="6300787" cy="5868988"/>
          </a:xfrm>
        </p:grpSpPr>
        <p:pic>
          <p:nvPicPr>
            <p:cNvPr id="40967" name="Picture 2" descr="IMG_0247.JPG"/>
            <p:cNvPicPr>
              <a:picLocks noChangeAspect="1"/>
            </p:cNvPicPr>
            <p:nvPr/>
          </p:nvPicPr>
          <p:blipFill>
            <a:blip r:embed="rId6" cstate="print"/>
            <a:srcRect/>
            <a:stretch>
              <a:fillRect/>
            </a:stretch>
          </p:blipFill>
          <p:spPr bwMode="auto">
            <a:xfrm>
              <a:off x="5795963" y="549275"/>
              <a:ext cx="3132137" cy="2347913"/>
            </a:xfrm>
            <a:prstGeom prst="rect">
              <a:avLst/>
            </a:prstGeom>
            <a:noFill/>
            <a:ln w="9525">
              <a:solidFill>
                <a:schemeClr val="bg1"/>
              </a:solidFill>
              <a:miter lim="800000"/>
              <a:headEnd/>
              <a:tailEnd/>
            </a:ln>
          </p:spPr>
        </p:pic>
        <p:pic>
          <p:nvPicPr>
            <p:cNvPr id="40968" name="Picture 1" descr="DSC_0660.jpg"/>
            <p:cNvPicPr>
              <a:picLocks noChangeAspect="1"/>
            </p:cNvPicPr>
            <p:nvPr/>
          </p:nvPicPr>
          <p:blipFill>
            <a:blip r:embed="rId7" cstate="print"/>
            <a:srcRect/>
            <a:stretch>
              <a:fillRect/>
            </a:stretch>
          </p:blipFill>
          <p:spPr bwMode="auto">
            <a:xfrm>
              <a:off x="4716463" y="2636838"/>
              <a:ext cx="3817937" cy="2555875"/>
            </a:xfrm>
            <a:prstGeom prst="rect">
              <a:avLst/>
            </a:prstGeom>
            <a:noFill/>
            <a:ln w="9525">
              <a:solidFill>
                <a:schemeClr val="bg1"/>
              </a:solidFill>
              <a:miter lim="800000"/>
              <a:headEnd/>
              <a:tailEnd/>
            </a:ln>
          </p:spPr>
        </p:pic>
        <p:pic>
          <p:nvPicPr>
            <p:cNvPr id="40969" name="Picture 2" descr="DSC_0711.jpg"/>
            <p:cNvPicPr>
              <a:picLocks noChangeAspect="1"/>
            </p:cNvPicPr>
            <p:nvPr/>
          </p:nvPicPr>
          <p:blipFill>
            <a:blip r:embed="rId8" cstate="print"/>
            <a:srcRect/>
            <a:stretch>
              <a:fillRect/>
            </a:stretch>
          </p:blipFill>
          <p:spPr bwMode="auto">
            <a:xfrm>
              <a:off x="2627313" y="4005263"/>
              <a:ext cx="3603625" cy="2413000"/>
            </a:xfrm>
            <a:prstGeom prst="rect">
              <a:avLst/>
            </a:prstGeom>
            <a:noFill/>
            <a:ln w="9525">
              <a:solidFill>
                <a:schemeClr val="bg1"/>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43010" name="Picture 6" descr="13SEP28110230-M2AS-053190322010_01_P001-BROWSE.JPG"/>
          <p:cNvPicPr>
            <a:picLocks noChangeAspect="1"/>
          </p:cNvPicPr>
          <p:nvPr/>
        </p:nvPicPr>
        <p:blipFill>
          <a:blip r:embed="rId3"/>
          <a:srcRect/>
          <a:stretch>
            <a:fillRect/>
          </a:stretch>
        </p:blipFill>
        <p:spPr bwMode="auto">
          <a:xfrm>
            <a:off x="1765300" y="0"/>
            <a:ext cx="7077075" cy="6858000"/>
          </a:xfrm>
          <a:prstGeom prst="rect">
            <a:avLst/>
          </a:prstGeom>
          <a:noFill/>
          <a:ln w="9525">
            <a:noFill/>
            <a:miter lim="800000"/>
            <a:headEnd/>
            <a:tailEnd/>
          </a:ln>
        </p:spPr>
      </p:pic>
      <p:cxnSp>
        <p:nvCxnSpPr>
          <p:cNvPr id="6" name="Straight Connector 5"/>
          <p:cNvCxnSpPr/>
          <p:nvPr/>
        </p:nvCxnSpPr>
        <p:spPr>
          <a:xfrm flipH="1">
            <a:off x="468313" y="704850"/>
            <a:ext cx="0" cy="2076450"/>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pic>
        <p:nvPicPr>
          <p:cNvPr id="43012"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43013"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sp>
        <p:nvSpPr>
          <p:cNvPr id="5" name="TextBox 10"/>
          <p:cNvSpPr txBox="1">
            <a:spLocks noChangeArrowheads="1"/>
          </p:cNvSpPr>
          <p:nvPr/>
        </p:nvSpPr>
        <p:spPr bwMode="auto">
          <a:xfrm>
            <a:off x="323850" y="66675"/>
            <a:ext cx="2447925"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yield ma</a:t>
            </a:r>
            <a:r>
              <a:rPr lang="en-IN" sz="3000" b="1" dirty="0" smtClean="0">
                <a:solidFill>
                  <a:srgbClr val="FFFFFF"/>
                </a:solidFill>
                <a:latin typeface="+mj-lt"/>
                <a:ea typeface="+mn-ea"/>
              </a:rPr>
              <a:t>pping</a:t>
            </a:r>
            <a:endParaRPr lang="en-IN" sz="3000" dirty="0">
              <a:solidFill>
                <a:srgbClr val="FFFFFF"/>
              </a:solidFill>
              <a:latin typeface="+mj-lt"/>
              <a:ea typeface="+mn-ea"/>
            </a:endParaRPr>
          </a:p>
        </p:txBody>
      </p:sp>
      <p:sp>
        <p:nvSpPr>
          <p:cNvPr id="43015" name="ZoneTexte 8"/>
          <p:cNvSpPr txBox="1">
            <a:spLocks noChangeArrowheads="1"/>
          </p:cNvSpPr>
          <p:nvPr/>
        </p:nvSpPr>
        <p:spPr bwMode="auto">
          <a:xfrm flipH="1">
            <a:off x="468313" y="692150"/>
            <a:ext cx="1871662" cy="3970338"/>
          </a:xfrm>
          <a:prstGeom prst="rect">
            <a:avLst/>
          </a:prstGeom>
          <a:noFill/>
          <a:ln w="9525">
            <a:noFill/>
            <a:miter lim="800000"/>
            <a:headEnd/>
            <a:tailEnd/>
          </a:ln>
        </p:spPr>
        <p:txBody>
          <a:bodyPr>
            <a:spAutoFit/>
          </a:bodyPr>
          <a:lstStyle/>
          <a:p>
            <a:r>
              <a:rPr lang="fr-FR"/>
              <a:t>KKMs1</a:t>
            </a:r>
          </a:p>
          <a:p>
            <a:r>
              <a:rPr lang="fr-FR" b="1"/>
              <a:t>Banizoumbou</a:t>
            </a:r>
          </a:p>
          <a:p>
            <a:r>
              <a:rPr lang="fr-FR"/>
              <a:t>Kollo</a:t>
            </a:r>
          </a:p>
          <a:p>
            <a:r>
              <a:rPr lang="fr-FR"/>
              <a:t>Tillabery</a:t>
            </a:r>
          </a:p>
          <a:p>
            <a:r>
              <a:rPr lang="fr-FR"/>
              <a:t>Niger</a:t>
            </a:r>
          </a:p>
          <a:p>
            <a:endParaRPr lang="fr-FR"/>
          </a:p>
          <a:p>
            <a:r>
              <a:rPr lang="fr-FR"/>
              <a:t>28SEP13</a:t>
            </a:r>
          </a:p>
          <a:p>
            <a:endParaRPr lang="fr-FR"/>
          </a:p>
          <a:p>
            <a:endParaRPr lang="fr-FR" sz="1200"/>
          </a:p>
          <a:p>
            <a:endParaRPr lang="fr-FR" sz="1200"/>
          </a:p>
          <a:p>
            <a:endParaRPr lang="fr-FR" sz="1200"/>
          </a:p>
          <a:p>
            <a:endParaRPr lang="fr-FR" sz="1200"/>
          </a:p>
          <a:p>
            <a:endParaRPr lang="fr-FR" sz="1200"/>
          </a:p>
          <a:p>
            <a:endParaRPr lang="fr-FR" sz="1200"/>
          </a:p>
          <a:p>
            <a:endParaRPr lang="fr-FR" sz="1200"/>
          </a:p>
          <a:p>
            <a:endParaRPr lang="fr-FR" sz="1200"/>
          </a:p>
          <a:p>
            <a:endParaRPr lang="fr-FR" sz="1200"/>
          </a:p>
        </p:txBody>
      </p:sp>
      <p:cxnSp>
        <p:nvCxnSpPr>
          <p:cNvPr id="13" name="Straight Arrow Connector 12"/>
          <p:cNvCxnSpPr/>
          <p:nvPr/>
        </p:nvCxnSpPr>
        <p:spPr>
          <a:xfrm>
            <a:off x="2268538" y="1196975"/>
            <a:ext cx="1871662" cy="107950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3017" name="TextBox 1"/>
          <p:cNvSpPr txBox="1">
            <a:spLocks noChangeArrowheads="1"/>
          </p:cNvSpPr>
          <p:nvPr/>
        </p:nvSpPr>
        <p:spPr bwMode="auto">
          <a:xfrm>
            <a:off x="468313" y="4941888"/>
            <a:ext cx="1177925" cy="1200150"/>
          </a:xfrm>
          <a:prstGeom prst="rect">
            <a:avLst/>
          </a:prstGeom>
          <a:noFill/>
          <a:ln w="9525">
            <a:noFill/>
            <a:miter lim="800000"/>
            <a:headEnd/>
            <a:tailEnd/>
          </a:ln>
        </p:spPr>
        <p:txBody>
          <a:bodyPr wrap="none">
            <a:spAutoFit/>
          </a:bodyPr>
          <a:lstStyle/>
          <a:p>
            <a:r>
              <a:rPr lang="fr-FR" sz="1200"/>
              <a:t>© DigitalGlobe</a:t>
            </a:r>
          </a:p>
          <a:p>
            <a:r>
              <a:rPr lang="fr-FR" sz="1200"/>
              <a:t>WorldView2</a:t>
            </a:r>
          </a:p>
          <a:p>
            <a:r>
              <a:rPr lang="fr-FR" sz="1200"/>
              <a:t>8-band</a:t>
            </a:r>
          </a:p>
          <a:p>
            <a:r>
              <a:rPr lang="fr-FR" sz="1200"/>
              <a:t>50cm PAN</a:t>
            </a:r>
          </a:p>
          <a:p>
            <a:r>
              <a:rPr lang="fr-FR" sz="1200"/>
              <a:t>200cm MUL</a:t>
            </a:r>
          </a:p>
          <a:p>
            <a:endParaRPr lang="en-US" sz="12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6" name="Straight Connector 5"/>
          <p:cNvCxnSpPr/>
          <p:nvPr/>
        </p:nvCxnSpPr>
        <p:spPr>
          <a:xfrm flipH="1">
            <a:off x="468313" y="704850"/>
            <a:ext cx="0" cy="2076450"/>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pic>
        <p:nvPicPr>
          <p:cNvPr id="45059" name="Picture 11" descr="Dryland-Systems-logo-Big.jpg"/>
          <p:cNvPicPr>
            <a:picLocks noChangeAspect="1"/>
          </p:cNvPicPr>
          <p:nvPr/>
        </p:nvPicPr>
        <p:blipFill>
          <a:blip r:embed="rId3"/>
          <a:srcRect/>
          <a:stretch>
            <a:fillRect/>
          </a:stretch>
        </p:blipFill>
        <p:spPr bwMode="auto">
          <a:xfrm>
            <a:off x="53975" y="6165850"/>
            <a:ext cx="1638300" cy="615950"/>
          </a:xfrm>
          <a:prstGeom prst="rect">
            <a:avLst/>
          </a:prstGeom>
          <a:noFill/>
          <a:ln w="9525">
            <a:noFill/>
            <a:miter lim="800000"/>
            <a:headEnd/>
            <a:tailEnd/>
          </a:ln>
        </p:spPr>
      </p:pic>
      <p:pic>
        <p:nvPicPr>
          <p:cNvPr id="45060" name="Picture 1" descr="13SEP29102450-M2AS-053190322030_01_P001-BROWSE.JPG"/>
          <p:cNvPicPr>
            <a:picLocks noChangeAspect="1"/>
          </p:cNvPicPr>
          <p:nvPr/>
        </p:nvPicPr>
        <p:blipFill>
          <a:blip r:embed="rId4"/>
          <a:srcRect/>
          <a:stretch>
            <a:fillRect/>
          </a:stretch>
        </p:blipFill>
        <p:spPr bwMode="auto">
          <a:xfrm>
            <a:off x="1763713" y="0"/>
            <a:ext cx="7010400" cy="6858000"/>
          </a:xfrm>
          <a:prstGeom prst="rect">
            <a:avLst/>
          </a:prstGeom>
          <a:noFill/>
          <a:ln w="9525">
            <a:noFill/>
            <a:miter lim="800000"/>
            <a:headEnd/>
            <a:tailEnd/>
          </a:ln>
        </p:spPr>
      </p:pic>
      <p:pic>
        <p:nvPicPr>
          <p:cNvPr id="45061"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sp>
        <p:nvSpPr>
          <p:cNvPr id="5" name="TextBox 10"/>
          <p:cNvSpPr txBox="1">
            <a:spLocks noChangeArrowheads="1"/>
          </p:cNvSpPr>
          <p:nvPr/>
        </p:nvSpPr>
        <p:spPr bwMode="auto">
          <a:xfrm>
            <a:off x="323850" y="66675"/>
            <a:ext cx="2447925"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yield ma</a:t>
            </a:r>
            <a:r>
              <a:rPr lang="en-IN" sz="3000" b="1" dirty="0" smtClean="0">
                <a:solidFill>
                  <a:srgbClr val="FFFFFF"/>
                </a:solidFill>
                <a:latin typeface="+mj-lt"/>
                <a:ea typeface="+mn-ea"/>
              </a:rPr>
              <a:t>pping</a:t>
            </a:r>
            <a:endParaRPr lang="en-IN" sz="3000" dirty="0">
              <a:solidFill>
                <a:srgbClr val="FFFFFF"/>
              </a:solidFill>
              <a:latin typeface="+mj-lt"/>
              <a:ea typeface="+mn-ea"/>
            </a:endParaRPr>
          </a:p>
        </p:txBody>
      </p:sp>
      <p:sp>
        <p:nvSpPr>
          <p:cNvPr id="45063" name="ZoneTexte 8"/>
          <p:cNvSpPr txBox="1">
            <a:spLocks noChangeArrowheads="1"/>
          </p:cNvSpPr>
          <p:nvPr/>
        </p:nvSpPr>
        <p:spPr bwMode="auto">
          <a:xfrm flipH="1">
            <a:off x="468313" y="692150"/>
            <a:ext cx="1368425" cy="2308225"/>
          </a:xfrm>
          <a:prstGeom prst="rect">
            <a:avLst/>
          </a:prstGeom>
          <a:noFill/>
          <a:ln w="9525">
            <a:noFill/>
            <a:miter lim="800000"/>
            <a:headEnd/>
            <a:tailEnd/>
          </a:ln>
        </p:spPr>
        <p:txBody>
          <a:bodyPr>
            <a:spAutoFit/>
          </a:bodyPr>
          <a:lstStyle/>
          <a:p>
            <a:r>
              <a:rPr lang="fr-FR"/>
              <a:t>KKMa1</a:t>
            </a:r>
          </a:p>
          <a:p>
            <a:r>
              <a:rPr lang="fr-FR" b="1"/>
              <a:t>Gourjia</a:t>
            </a:r>
          </a:p>
          <a:p>
            <a:r>
              <a:rPr lang="fr-FR"/>
              <a:t>Aguie</a:t>
            </a:r>
          </a:p>
          <a:p>
            <a:r>
              <a:rPr lang="fr-FR"/>
              <a:t>Maradi</a:t>
            </a:r>
          </a:p>
          <a:p>
            <a:r>
              <a:rPr lang="fr-FR"/>
              <a:t>Niger</a:t>
            </a:r>
          </a:p>
          <a:p>
            <a:endParaRPr lang="fr-FR"/>
          </a:p>
          <a:p>
            <a:r>
              <a:rPr lang="fr-FR"/>
              <a:t>29SEP13</a:t>
            </a:r>
            <a:endParaRPr lang="fr-FR" sz="1200"/>
          </a:p>
          <a:p>
            <a:endParaRPr lang="fr-FR"/>
          </a:p>
        </p:txBody>
      </p:sp>
      <p:cxnSp>
        <p:nvCxnSpPr>
          <p:cNvPr id="14" name="Straight Arrow Connector 13"/>
          <p:cNvCxnSpPr/>
          <p:nvPr/>
        </p:nvCxnSpPr>
        <p:spPr>
          <a:xfrm>
            <a:off x="1619250" y="1196975"/>
            <a:ext cx="3384550" cy="208756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5065" name="TextBox 11"/>
          <p:cNvSpPr txBox="1">
            <a:spLocks noChangeArrowheads="1"/>
          </p:cNvSpPr>
          <p:nvPr/>
        </p:nvSpPr>
        <p:spPr bwMode="auto">
          <a:xfrm>
            <a:off x="468313" y="4941888"/>
            <a:ext cx="1177925" cy="1200150"/>
          </a:xfrm>
          <a:prstGeom prst="rect">
            <a:avLst/>
          </a:prstGeom>
          <a:noFill/>
          <a:ln w="9525">
            <a:noFill/>
            <a:miter lim="800000"/>
            <a:headEnd/>
            <a:tailEnd/>
          </a:ln>
        </p:spPr>
        <p:txBody>
          <a:bodyPr wrap="none">
            <a:spAutoFit/>
          </a:bodyPr>
          <a:lstStyle/>
          <a:p>
            <a:r>
              <a:rPr lang="fr-FR" sz="1200"/>
              <a:t>© DigitalGlobe</a:t>
            </a:r>
          </a:p>
          <a:p>
            <a:r>
              <a:rPr lang="fr-FR" sz="1200"/>
              <a:t>WorldView2</a:t>
            </a:r>
          </a:p>
          <a:p>
            <a:r>
              <a:rPr lang="fr-FR" sz="1200"/>
              <a:t>8-band</a:t>
            </a:r>
          </a:p>
          <a:p>
            <a:r>
              <a:rPr lang="fr-FR" sz="1200"/>
              <a:t>50cm PAN</a:t>
            </a:r>
          </a:p>
          <a:p>
            <a:r>
              <a:rPr lang="fr-FR" sz="1200"/>
              <a:t>200cm MUL</a:t>
            </a:r>
          </a:p>
          <a:p>
            <a:endParaRPr lang="en-US" sz="12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47106" name="Picture 2" descr="13SEP29102621-M2AS-053190322040_01_P001-BROWSE.JPG"/>
          <p:cNvPicPr>
            <a:picLocks noChangeAspect="1"/>
          </p:cNvPicPr>
          <p:nvPr/>
        </p:nvPicPr>
        <p:blipFill>
          <a:blip r:embed="rId3"/>
          <a:srcRect/>
          <a:stretch>
            <a:fillRect/>
          </a:stretch>
        </p:blipFill>
        <p:spPr bwMode="auto">
          <a:xfrm>
            <a:off x="1765300" y="0"/>
            <a:ext cx="7010400" cy="6858000"/>
          </a:xfrm>
          <a:prstGeom prst="rect">
            <a:avLst/>
          </a:prstGeom>
          <a:noFill/>
          <a:ln w="9525">
            <a:noFill/>
            <a:miter lim="800000"/>
            <a:headEnd/>
            <a:tailEnd/>
          </a:ln>
        </p:spPr>
      </p:pic>
      <p:cxnSp>
        <p:nvCxnSpPr>
          <p:cNvPr id="6" name="Straight Connector 5"/>
          <p:cNvCxnSpPr/>
          <p:nvPr/>
        </p:nvCxnSpPr>
        <p:spPr>
          <a:xfrm flipH="1">
            <a:off x="468313" y="704850"/>
            <a:ext cx="0" cy="2076450"/>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pic>
        <p:nvPicPr>
          <p:cNvPr id="47108"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47109"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sp>
        <p:nvSpPr>
          <p:cNvPr id="5" name="TextBox 10"/>
          <p:cNvSpPr txBox="1">
            <a:spLocks noChangeArrowheads="1"/>
          </p:cNvSpPr>
          <p:nvPr/>
        </p:nvSpPr>
        <p:spPr bwMode="auto">
          <a:xfrm>
            <a:off x="323850" y="66675"/>
            <a:ext cx="2447925"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yield ma</a:t>
            </a:r>
            <a:r>
              <a:rPr lang="en-IN" sz="3000" b="1" dirty="0" smtClean="0">
                <a:solidFill>
                  <a:srgbClr val="FFFFFF"/>
                </a:solidFill>
                <a:latin typeface="+mj-lt"/>
                <a:ea typeface="+mn-ea"/>
              </a:rPr>
              <a:t>pping</a:t>
            </a:r>
            <a:endParaRPr lang="en-IN" sz="3000" dirty="0">
              <a:solidFill>
                <a:srgbClr val="FFFFFF"/>
              </a:solidFill>
              <a:latin typeface="+mj-lt"/>
              <a:ea typeface="+mn-ea"/>
            </a:endParaRPr>
          </a:p>
        </p:txBody>
      </p:sp>
      <p:sp>
        <p:nvSpPr>
          <p:cNvPr id="47111" name="ZoneTexte 8"/>
          <p:cNvSpPr txBox="1">
            <a:spLocks noChangeArrowheads="1"/>
          </p:cNvSpPr>
          <p:nvPr/>
        </p:nvSpPr>
        <p:spPr bwMode="auto">
          <a:xfrm flipH="1">
            <a:off x="468313" y="692150"/>
            <a:ext cx="1368425" cy="2032000"/>
          </a:xfrm>
          <a:prstGeom prst="rect">
            <a:avLst/>
          </a:prstGeom>
          <a:noFill/>
          <a:ln w="9525">
            <a:noFill/>
            <a:miter lim="800000"/>
            <a:headEnd/>
            <a:tailEnd/>
          </a:ln>
        </p:spPr>
        <p:txBody>
          <a:bodyPr>
            <a:spAutoFit/>
          </a:bodyPr>
          <a:lstStyle/>
          <a:p>
            <a:r>
              <a:rPr lang="fr-FR"/>
              <a:t>KKMa2</a:t>
            </a:r>
          </a:p>
          <a:p>
            <a:r>
              <a:rPr lang="fr-FR" b="1"/>
              <a:t>Ishiyawa</a:t>
            </a:r>
          </a:p>
          <a:p>
            <a:r>
              <a:rPr lang="fr-FR"/>
              <a:t>Z. Daura</a:t>
            </a:r>
          </a:p>
          <a:p>
            <a:r>
              <a:rPr lang="fr-FR"/>
              <a:t>Katsina</a:t>
            </a:r>
          </a:p>
          <a:p>
            <a:r>
              <a:rPr lang="fr-FR"/>
              <a:t>Nigeria</a:t>
            </a:r>
          </a:p>
          <a:p>
            <a:endParaRPr lang="fr-FR"/>
          </a:p>
          <a:p>
            <a:r>
              <a:rPr lang="fr-FR"/>
              <a:t>29SEP13</a:t>
            </a:r>
          </a:p>
        </p:txBody>
      </p:sp>
      <p:cxnSp>
        <p:nvCxnSpPr>
          <p:cNvPr id="13" name="Straight Arrow Connector 12"/>
          <p:cNvCxnSpPr/>
          <p:nvPr/>
        </p:nvCxnSpPr>
        <p:spPr>
          <a:xfrm>
            <a:off x="1619250" y="1196975"/>
            <a:ext cx="3384550" cy="208756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7113" name="TextBox 9"/>
          <p:cNvSpPr txBox="1">
            <a:spLocks noChangeArrowheads="1"/>
          </p:cNvSpPr>
          <p:nvPr/>
        </p:nvSpPr>
        <p:spPr bwMode="auto">
          <a:xfrm>
            <a:off x="468313" y="4941888"/>
            <a:ext cx="1177925" cy="1200150"/>
          </a:xfrm>
          <a:prstGeom prst="rect">
            <a:avLst/>
          </a:prstGeom>
          <a:noFill/>
          <a:ln w="9525">
            <a:noFill/>
            <a:miter lim="800000"/>
            <a:headEnd/>
            <a:tailEnd/>
          </a:ln>
        </p:spPr>
        <p:txBody>
          <a:bodyPr wrap="none">
            <a:spAutoFit/>
          </a:bodyPr>
          <a:lstStyle/>
          <a:p>
            <a:r>
              <a:rPr lang="fr-FR" sz="1200"/>
              <a:t>© DigitalGlobe</a:t>
            </a:r>
          </a:p>
          <a:p>
            <a:r>
              <a:rPr lang="fr-FR" sz="1200"/>
              <a:t>WorldView2</a:t>
            </a:r>
          </a:p>
          <a:p>
            <a:r>
              <a:rPr lang="fr-FR" sz="1200"/>
              <a:t>8-band</a:t>
            </a:r>
          </a:p>
          <a:p>
            <a:r>
              <a:rPr lang="fr-FR" sz="1200"/>
              <a:t>50cm PAN</a:t>
            </a:r>
          </a:p>
          <a:p>
            <a:r>
              <a:rPr lang="fr-FR" sz="1200"/>
              <a:t>200cm MUL</a:t>
            </a:r>
          </a:p>
          <a:p>
            <a:endParaRPr lang="en-US" sz="12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49154" name="Picture 1" descr="13SEP29102503-M2AS-053190322060_01_P001-BROWSE.JPG"/>
          <p:cNvPicPr>
            <a:picLocks noChangeAspect="1"/>
          </p:cNvPicPr>
          <p:nvPr/>
        </p:nvPicPr>
        <p:blipFill>
          <a:blip r:embed="rId3"/>
          <a:srcRect/>
          <a:stretch>
            <a:fillRect/>
          </a:stretch>
        </p:blipFill>
        <p:spPr bwMode="auto">
          <a:xfrm>
            <a:off x="1765300" y="0"/>
            <a:ext cx="7085013" cy="6858000"/>
          </a:xfrm>
          <a:prstGeom prst="rect">
            <a:avLst/>
          </a:prstGeom>
          <a:noFill/>
          <a:ln w="9525">
            <a:noFill/>
            <a:miter lim="800000"/>
            <a:headEnd/>
            <a:tailEnd/>
          </a:ln>
        </p:spPr>
      </p:pic>
      <p:cxnSp>
        <p:nvCxnSpPr>
          <p:cNvPr id="6" name="Straight Connector 5"/>
          <p:cNvCxnSpPr/>
          <p:nvPr/>
        </p:nvCxnSpPr>
        <p:spPr>
          <a:xfrm flipH="1">
            <a:off x="468313" y="704850"/>
            <a:ext cx="0" cy="2076450"/>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pic>
        <p:nvPicPr>
          <p:cNvPr id="49156"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49157"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sp>
        <p:nvSpPr>
          <p:cNvPr id="5" name="TextBox 10"/>
          <p:cNvSpPr txBox="1">
            <a:spLocks noChangeArrowheads="1"/>
          </p:cNvSpPr>
          <p:nvPr/>
        </p:nvSpPr>
        <p:spPr bwMode="auto">
          <a:xfrm>
            <a:off x="323850" y="66675"/>
            <a:ext cx="2447925"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yield ma</a:t>
            </a:r>
            <a:r>
              <a:rPr lang="en-IN" sz="3000" b="1" dirty="0" smtClean="0">
                <a:solidFill>
                  <a:schemeClr val="bg1"/>
                </a:solidFill>
                <a:latin typeface="+mj-lt"/>
                <a:ea typeface="+mn-ea"/>
              </a:rPr>
              <a:t>pping</a:t>
            </a:r>
            <a:endParaRPr lang="en-IN" sz="3000" dirty="0">
              <a:solidFill>
                <a:schemeClr val="bg1"/>
              </a:solidFill>
              <a:latin typeface="+mj-lt"/>
              <a:ea typeface="+mn-ea"/>
            </a:endParaRPr>
          </a:p>
        </p:txBody>
      </p:sp>
      <p:sp>
        <p:nvSpPr>
          <p:cNvPr id="49159" name="ZoneTexte 8"/>
          <p:cNvSpPr txBox="1">
            <a:spLocks noChangeArrowheads="1"/>
          </p:cNvSpPr>
          <p:nvPr/>
        </p:nvSpPr>
        <p:spPr bwMode="auto">
          <a:xfrm flipH="1">
            <a:off x="468313" y="692150"/>
            <a:ext cx="1368425" cy="2032000"/>
          </a:xfrm>
          <a:prstGeom prst="rect">
            <a:avLst/>
          </a:prstGeom>
          <a:noFill/>
          <a:ln w="9525">
            <a:noFill/>
            <a:miter lim="800000"/>
            <a:headEnd/>
            <a:tailEnd/>
          </a:ln>
        </p:spPr>
        <p:txBody>
          <a:bodyPr>
            <a:spAutoFit/>
          </a:bodyPr>
          <a:lstStyle/>
          <a:p>
            <a:r>
              <a:rPr lang="fr-FR"/>
              <a:t>KKMa3</a:t>
            </a:r>
          </a:p>
          <a:p>
            <a:r>
              <a:rPr lang="fr-FR" b="1"/>
              <a:t>Kofa</a:t>
            </a:r>
          </a:p>
          <a:p>
            <a:r>
              <a:rPr lang="fr-FR"/>
              <a:t>Bebeji</a:t>
            </a:r>
          </a:p>
          <a:p>
            <a:r>
              <a:rPr lang="fr-FR"/>
              <a:t>Kano</a:t>
            </a:r>
          </a:p>
          <a:p>
            <a:r>
              <a:rPr lang="fr-FR"/>
              <a:t>Nigeria</a:t>
            </a:r>
          </a:p>
          <a:p>
            <a:endParaRPr lang="fr-FR"/>
          </a:p>
          <a:p>
            <a:r>
              <a:rPr lang="fr-FR"/>
              <a:t>29SEP13</a:t>
            </a:r>
          </a:p>
        </p:txBody>
      </p:sp>
      <p:cxnSp>
        <p:nvCxnSpPr>
          <p:cNvPr id="13" name="Straight Arrow Connector 12"/>
          <p:cNvCxnSpPr/>
          <p:nvPr/>
        </p:nvCxnSpPr>
        <p:spPr>
          <a:xfrm>
            <a:off x="1619250" y="1196975"/>
            <a:ext cx="3384550" cy="208756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9161" name="TextBox 9"/>
          <p:cNvSpPr txBox="1">
            <a:spLocks noChangeArrowheads="1"/>
          </p:cNvSpPr>
          <p:nvPr/>
        </p:nvSpPr>
        <p:spPr bwMode="auto">
          <a:xfrm>
            <a:off x="468313" y="4941888"/>
            <a:ext cx="1177925" cy="1200150"/>
          </a:xfrm>
          <a:prstGeom prst="rect">
            <a:avLst/>
          </a:prstGeom>
          <a:noFill/>
          <a:ln w="9525">
            <a:noFill/>
            <a:miter lim="800000"/>
            <a:headEnd/>
            <a:tailEnd/>
          </a:ln>
        </p:spPr>
        <p:txBody>
          <a:bodyPr wrap="none">
            <a:spAutoFit/>
          </a:bodyPr>
          <a:lstStyle/>
          <a:p>
            <a:r>
              <a:rPr lang="fr-FR" sz="1200"/>
              <a:t>© DigitalGlobe</a:t>
            </a:r>
          </a:p>
          <a:p>
            <a:r>
              <a:rPr lang="fr-FR" sz="1200"/>
              <a:t>WorldView2</a:t>
            </a:r>
          </a:p>
          <a:p>
            <a:r>
              <a:rPr lang="fr-FR" sz="1200"/>
              <a:t>8-band</a:t>
            </a:r>
          </a:p>
          <a:p>
            <a:r>
              <a:rPr lang="fr-FR" sz="1200"/>
              <a:t>50cm PAN</a:t>
            </a:r>
          </a:p>
          <a:p>
            <a:r>
              <a:rPr lang="fr-FR" sz="1200"/>
              <a:t>200cm MUL</a:t>
            </a:r>
          </a:p>
          <a:p>
            <a:endParaRPr lang="en-US" sz="12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51202" name="Picture 2" descr="13OCT17110406-M2AS-053190322090_01_P001-BROWSE.JPG"/>
          <p:cNvPicPr>
            <a:picLocks noChangeAspect="1"/>
          </p:cNvPicPr>
          <p:nvPr/>
        </p:nvPicPr>
        <p:blipFill>
          <a:blip r:embed="rId3"/>
          <a:srcRect/>
          <a:stretch>
            <a:fillRect/>
          </a:stretch>
        </p:blipFill>
        <p:spPr bwMode="auto">
          <a:xfrm>
            <a:off x="1765300" y="0"/>
            <a:ext cx="7010400" cy="6858000"/>
          </a:xfrm>
          <a:prstGeom prst="rect">
            <a:avLst/>
          </a:prstGeom>
          <a:noFill/>
          <a:ln w="9525">
            <a:noFill/>
            <a:miter lim="800000"/>
            <a:headEnd/>
            <a:tailEnd/>
          </a:ln>
        </p:spPr>
      </p:pic>
      <p:cxnSp>
        <p:nvCxnSpPr>
          <p:cNvPr id="6" name="Straight Connector 5"/>
          <p:cNvCxnSpPr/>
          <p:nvPr/>
        </p:nvCxnSpPr>
        <p:spPr>
          <a:xfrm flipH="1">
            <a:off x="468313" y="704850"/>
            <a:ext cx="0" cy="2076450"/>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pic>
        <p:nvPicPr>
          <p:cNvPr id="51204"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51205"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sp>
        <p:nvSpPr>
          <p:cNvPr id="5" name="TextBox 10"/>
          <p:cNvSpPr txBox="1">
            <a:spLocks noChangeArrowheads="1"/>
          </p:cNvSpPr>
          <p:nvPr/>
        </p:nvSpPr>
        <p:spPr bwMode="auto">
          <a:xfrm>
            <a:off x="323850" y="66675"/>
            <a:ext cx="2447925"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yield ma</a:t>
            </a:r>
            <a:r>
              <a:rPr lang="en-IN" sz="3000" b="1" dirty="0" smtClean="0">
                <a:solidFill>
                  <a:schemeClr val="bg1"/>
                </a:solidFill>
                <a:latin typeface="+mj-lt"/>
                <a:ea typeface="+mn-ea"/>
              </a:rPr>
              <a:t>pping</a:t>
            </a:r>
            <a:endParaRPr lang="en-IN" sz="3000" dirty="0">
              <a:solidFill>
                <a:schemeClr val="bg1"/>
              </a:solidFill>
              <a:latin typeface="+mj-lt"/>
              <a:ea typeface="+mn-ea"/>
            </a:endParaRPr>
          </a:p>
        </p:txBody>
      </p:sp>
      <p:sp>
        <p:nvSpPr>
          <p:cNvPr id="51207" name="ZoneTexte 8"/>
          <p:cNvSpPr txBox="1">
            <a:spLocks noChangeArrowheads="1"/>
          </p:cNvSpPr>
          <p:nvPr/>
        </p:nvSpPr>
        <p:spPr bwMode="auto">
          <a:xfrm flipH="1">
            <a:off x="468313" y="692150"/>
            <a:ext cx="1368425" cy="2032000"/>
          </a:xfrm>
          <a:prstGeom prst="rect">
            <a:avLst/>
          </a:prstGeom>
          <a:noFill/>
          <a:ln w="9525">
            <a:noFill/>
            <a:miter lim="800000"/>
            <a:headEnd/>
            <a:tailEnd/>
          </a:ln>
        </p:spPr>
        <p:txBody>
          <a:bodyPr>
            <a:spAutoFit/>
          </a:bodyPr>
          <a:lstStyle/>
          <a:p>
            <a:r>
              <a:rPr lang="fr-FR"/>
              <a:t>WBSa3</a:t>
            </a:r>
          </a:p>
          <a:p>
            <a:r>
              <a:rPr lang="fr-FR" b="1"/>
              <a:t>Yagtuori</a:t>
            </a:r>
          </a:p>
          <a:p>
            <a:r>
              <a:rPr lang="fr-FR"/>
              <a:t>Lawra</a:t>
            </a:r>
          </a:p>
          <a:p>
            <a:r>
              <a:rPr lang="fr-FR"/>
              <a:t>UWR</a:t>
            </a:r>
          </a:p>
          <a:p>
            <a:r>
              <a:rPr lang="fr-FR"/>
              <a:t>Ghana</a:t>
            </a:r>
          </a:p>
          <a:p>
            <a:endParaRPr lang="fr-FR"/>
          </a:p>
          <a:p>
            <a:r>
              <a:rPr lang="fr-FR"/>
              <a:t>17OCT13</a:t>
            </a:r>
          </a:p>
        </p:txBody>
      </p:sp>
      <p:cxnSp>
        <p:nvCxnSpPr>
          <p:cNvPr id="13" name="Straight Arrow Connector 12"/>
          <p:cNvCxnSpPr/>
          <p:nvPr/>
        </p:nvCxnSpPr>
        <p:spPr>
          <a:xfrm>
            <a:off x="1619250" y="1196975"/>
            <a:ext cx="3384550" cy="208756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51209" name="TextBox 9"/>
          <p:cNvSpPr txBox="1">
            <a:spLocks noChangeArrowheads="1"/>
          </p:cNvSpPr>
          <p:nvPr/>
        </p:nvSpPr>
        <p:spPr bwMode="auto">
          <a:xfrm>
            <a:off x="468313" y="4941888"/>
            <a:ext cx="1177925" cy="1200150"/>
          </a:xfrm>
          <a:prstGeom prst="rect">
            <a:avLst/>
          </a:prstGeom>
          <a:noFill/>
          <a:ln w="9525">
            <a:noFill/>
            <a:miter lim="800000"/>
            <a:headEnd/>
            <a:tailEnd/>
          </a:ln>
        </p:spPr>
        <p:txBody>
          <a:bodyPr wrap="none">
            <a:spAutoFit/>
          </a:bodyPr>
          <a:lstStyle/>
          <a:p>
            <a:r>
              <a:rPr lang="fr-FR" sz="1200"/>
              <a:t>© DigitalGlobe</a:t>
            </a:r>
          </a:p>
          <a:p>
            <a:r>
              <a:rPr lang="fr-FR" sz="1200"/>
              <a:t>WorldView2</a:t>
            </a:r>
          </a:p>
          <a:p>
            <a:r>
              <a:rPr lang="fr-FR" sz="1200"/>
              <a:t>8-band</a:t>
            </a:r>
          </a:p>
          <a:p>
            <a:r>
              <a:rPr lang="fr-FR" sz="1200"/>
              <a:t>50cm PAN</a:t>
            </a:r>
          </a:p>
          <a:p>
            <a:r>
              <a:rPr lang="fr-FR" sz="1200"/>
              <a:t>200cm MUL</a:t>
            </a:r>
          </a:p>
          <a:p>
            <a:endParaRPr lang="en-US" sz="12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5"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6405"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5" name="TextBox 10"/>
          <p:cNvSpPr txBox="1">
            <a:spLocks noChangeArrowheads="1"/>
          </p:cNvSpPr>
          <p:nvPr/>
        </p:nvSpPr>
        <p:spPr bwMode="auto">
          <a:xfrm>
            <a:off x="323850" y="66675"/>
            <a:ext cx="8351838"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main activity clusters, Aug. 2013</a:t>
            </a:r>
          </a:p>
        </p:txBody>
      </p:sp>
      <p:sp>
        <p:nvSpPr>
          <p:cNvPr id="16387" name="TextBox 22"/>
          <p:cNvSpPr txBox="1">
            <a:spLocks noChangeArrowheads="1"/>
          </p:cNvSpPr>
          <p:nvPr/>
        </p:nvSpPr>
        <p:spPr bwMode="auto">
          <a:xfrm>
            <a:off x="-1908175" y="3141663"/>
            <a:ext cx="184150" cy="368300"/>
          </a:xfrm>
          <a:prstGeom prst="rect">
            <a:avLst/>
          </a:prstGeom>
          <a:noFill/>
          <a:ln w="9525">
            <a:noFill/>
            <a:miter lim="800000"/>
            <a:headEnd/>
            <a:tailEnd/>
          </a:ln>
        </p:spPr>
        <p:txBody>
          <a:bodyPr wrap="none">
            <a:spAutoFit/>
          </a:bodyPr>
          <a:lstStyle/>
          <a:p>
            <a:endParaRPr lang="en-US"/>
          </a:p>
        </p:txBody>
      </p:sp>
      <p:sp>
        <p:nvSpPr>
          <p:cNvPr id="10" name="Content Placeholder 2"/>
          <p:cNvSpPr txBox="1">
            <a:spLocks/>
          </p:cNvSpPr>
          <p:nvPr/>
        </p:nvSpPr>
        <p:spPr>
          <a:xfrm>
            <a:off x="611188" y="1263650"/>
            <a:ext cx="2881312" cy="576263"/>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None/>
              <a:defRPr/>
            </a:pPr>
            <a:r>
              <a:rPr lang="en-US" sz="1800" b="1" dirty="0" smtClean="0">
                <a:solidFill>
                  <a:schemeClr val="accent3"/>
                </a:solidFill>
                <a:cs typeface="Calibri"/>
              </a:rPr>
              <a:t>organize STAKEHOLDER CONSULTATIONS</a:t>
            </a:r>
          </a:p>
        </p:txBody>
      </p:sp>
      <p:sp>
        <p:nvSpPr>
          <p:cNvPr id="13" name="Content Placeholder 2"/>
          <p:cNvSpPr txBox="1">
            <a:spLocks/>
          </p:cNvSpPr>
          <p:nvPr/>
        </p:nvSpPr>
        <p:spPr>
          <a:xfrm>
            <a:off x="1187450" y="2055813"/>
            <a:ext cx="2447925" cy="287337"/>
          </a:xfrm>
          <a:prstGeom prst="rect">
            <a:avLst/>
          </a:prstGeom>
        </p:spPr>
        <p:txBody>
          <a:bodyPr/>
          <a:lstStyle/>
          <a:p>
            <a:pPr marL="342900" indent="-342900" fontAlgn="auto">
              <a:spcBef>
                <a:spcPct val="20000"/>
              </a:spcBef>
              <a:spcAft>
                <a:spcPts val="0"/>
              </a:spcAft>
              <a:defRPr/>
            </a:pPr>
            <a:r>
              <a:rPr lang="en-US" b="1" dirty="0">
                <a:solidFill>
                  <a:schemeClr val="accent3"/>
                </a:solidFill>
                <a:latin typeface="Calibri"/>
                <a:ea typeface="ＭＳ Ｐゴシック" charset="0"/>
                <a:cs typeface="Calibri"/>
              </a:rPr>
              <a:t>d</a:t>
            </a:r>
            <a:r>
              <a:rPr lang="en-US" b="1" dirty="0">
                <a:solidFill>
                  <a:schemeClr val="accent3"/>
                </a:solidFill>
                <a:latin typeface="Calibri"/>
                <a:ea typeface="+mn-ea"/>
                <a:cs typeface="Calibri"/>
              </a:rPr>
              <a:t>evelop PARTICIPATORY EVALUATION FRAMEWORKS</a:t>
            </a:r>
          </a:p>
        </p:txBody>
      </p:sp>
      <p:sp>
        <p:nvSpPr>
          <p:cNvPr id="14" name="Content Placeholder 2"/>
          <p:cNvSpPr txBox="1">
            <a:spLocks/>
          </p:cNvSpPr>
          <p:nvPr/>
        </p:nvSpPr>
        <p:spPr>
          <a:xfrm>
            <a:off x="6119813" y="2847975"/>
            <a:ext cx="2628900" cy="431800"/>
          </a:xfrm>
          <a:prstGeom prst="rect">
            <a:avLst/>
          </a:prstGeom>
        </p:spPr>
        <p:txBody>
          <a:bodyPr/>
          <a:lstStyle/>
          <a:p>
            <a:pPr marL="342900" indent="-342900" fontAlgn="auto">
              <a:spcBef>
                <a:spcPct val="20000"/>
              </a:spcBef>
              <a:spcAft>
                <a:spcPts val="0"/>
              </a:spcAft>
              <a:defRPr/>
            </a:pPr>
            <a:r>
              <a:rPr lang="en-US" b="1" dirty="0">
                <a:solidFill>
                  <a:schemeClr val="accent4"/>
                </a:solidFill>
                <a:latin typeface="Calibri"/>
                <a:ea typeface="ＭＳ Ｐゴシック" charset="0"/>
                <a:cs typeface="Calibri"/>
              </a:rPr>
              <a:t>c</a:t>
            </a:r>
            <a:r>
              <a:rPr lang="en-US" b="1" dirty="0" err="1">
                <a:solidFill>
                  <a:schemeClr val="accent4"/>
                </a:solidFill>
                <a:latin typeface="Calibri"/>
                <a:ea typeface="+mn-ea"/>
                <a:cs typeface="Calibri"/>
              </a:rPr>
              <a:t>onduct</a:t>
            </a:r>
            <a:r>
              <a:rPr lang="en-US" b="1" dirty="0">
                <a:solidFill>
                  <a:schemeClr val="accent4"/>
                </a:solidFill>
                <a:latin typeface="Calibri"/>
                <a:ea typeface="+mn-ea"/>
                <a:cs typeface="Calibri"/>
              </a:rPr>
              <a:t> FULL BIOMASS ASSESSMENTS</a:t>
            </a:r>
          </a:p>
        </p:txBody>
      </p:sp>
      <p:sp>
        <p:nvSpPr>
          <p:cNvPr id="15" name="Content Placeholder 2"/>
          <p:cNvSpPr txBox="1">
            <a:spLocks/>
          </p:cNvSpPr>
          <p:nvPr/>
        </p:nvSpPr>
        <p:spPr>
          <a:xfrm>
            <a:off x="4643438" y="4143375"/>
            <a:ext cx="2449512" cy="350838"/>
          </a:xfrm>
          <a:prstGeom prst="rect">
            <a:avLst/>
          </a:prstGeom>
        </p:spPr>
        <p:txBody>
          <a:bodyPr/>
          <a:lstStyle/>
          <a:p>
            <a:pPr marL="342900" indent="-342900" fontAlgn="auto">
              <a:spcBef>
                <a:spcPct val="20000"/>
              </a:spcBef>
              <a:spcAft>
                <a:spcPts val="0"/>
              </a:spcAft>
              <a:defRPr/>
            </a:pPr>
            <a:r>
              <a:rPr lang="en-US" b="1" dirty="0">
                <a:solidFill>
                  <a:srgbClr val="C00000"/>
                </a:solidFill>
                <a:latin typeface="Calibri"/>
                <a:ea typeface="ＭＳ Ｐゴシック" charset="0"/>
                <a:cs typeface="Calibri"/>
              </a:rPr>
              <a:t>t</a:t>
            </a:r>
            <a:r>
              <a:rPr lang="en-US" b="1" dirty="0" err="1">
                <a:solidFill>
                  <a:srgbClr val="C00000"/>
                </a:solidFill>
                <a:latin typeface="Calibri"/>
                <a:ea typeface="+mn-ea"/>
                <a:cs typeface="Calibri"/>
              </a:rPr>
              <a:t>est</a:t>
            </a:r>
            <a:r>
              <a:rPr lang="en-US" b="1" dirty="0">
                <a:solidFill>
                  <a:srgbClr val="C00000"/>
                </a:solidFill>
                <a:latin typeface="Calibri"/>
                <a:ea typeface="+mn-ea"/>
                <a:cs typeface="Calibri"/>
              </a:rPr>
              <a:t> INTEGRATED SOIL FERTILITY MANAGEMENT options</a:t>
            </a:r>
          </a:p>
        </p:txBody>
      </p:sp>
      <p:sp>
        <p:nvSpPr>
          <p:cNvPr id="16" name="Content Placeholder 2"/>
          <p:cNvSpPr txBox="1">
            <a:spLocks/>
          </p:cNvSpPr>
          <p:nvPr/>
        </p:nvSpPr>
        <p:spPr>
          <a:xfrm>
            <a:off x="6732588" y="1511300"/>
            <a:ext cx="2016125" cy="360363"/>
          </a:xfrm>
          <a:prstGeom prst="rect">
            <a:avLst/>
          </a:prstGeom>
        </p:spPr>
        <p:txBody>
          <a:bodyPr/>
          <a:lstStyle/>
          <a:p>
            <a:pPr marL="342900" indent="-342900" fontAlgn="auto">
              <a:spcBef>
                <a:spcPct val="20000"/>
              </a:spcBef>
              <a:spcAft>
                <a:spcPts val="0"/>
              </a:spcAft>
              <a:defRPr/>
            </a:pPr>
            <a:r>
              <a:rPr lang="en-US" b="1" dirty="0">
                <a:solidFill>
                  <a:schemeClr val="tx2"/>
                </a:solidFill>
                <a:latin typeface="Calibri"/>
                <a:ea typeface="ＭＳ Ｐゴシック" charset="0"/>
                <a:cs typeface="Calibri"/>
              </a:rPr>
              <a:t>m</a:t>
            </a:r>
            <a:r>
              <a:rPr lang="en-US" b="1" dirty="0" err="1">
                <a:solidFill>
                  <a:schemeClr val="tx2"/>
                </a:solidFill>
                <a:latin typeface="Calibri"/>
                <a:ea typeface="+mn-ea"/>
                <a:cs typeface="Calibri"/>
              </a:rPr>
              <a:t>ap</a:t>
            </a:r>
            <a:r>
              <a:rPr lang="en-US" b="1" dirty="0">
                <a:solidFill>
                  <a:schemeClr val="tx2"/>
                </a:solidFill>
                <a:latin typeface="Calibri"/>
                <a:ea typeface="+mn-ea"/>
                <a:cs typeface="Calibri"/>
              </a:rPr>
              <a:t> RESOURCE FLOWS</a:t>
            </a:r>
          </a:p>
        </p:txBody>
      </p:sp>
      <p:sp>
        <p:nvSpPr>
          <p:cNvPr id="17" name="Content Placeholder 2"/>
          <p:cNvSpPr txBox="1">
            <a:spLocks/>
          </p:cNvSpPr>
          <p:nvPr/>
        </p:nvSpPr>
        <p:spPr>
          <a:xfrm>
            <a:off x="179388" y="4503738"/>
            <a:ext cx="2470150" cy="360362"/>
          </a:xfrm>
          <a:prstGeom prst="rect">
            <a:avLst/>
          </a:prstGeom>
        </p:spPr>
        <p:txBody>
          <a:bodyPr/>
          <a:lstStyle/>
          <a:p>
            <a:pPr marL="342900" indent="-342900" fontAlgn="auto">
              <a:spcBef>
                <a:spcPct val="20000"/>
              </a:spcBef>
              <a:spcAft>
                <a:spcPts val="0"/>
              </a:spcAft>
              <a:defRPr/>
            </a:pPr>
            <a:r>
              <a:rPr lang="en-US" b="1" dirty="0">
                <a:solidFill>
                  <a:schemeClr val="accent6">
                    <a:lumMod val="75000"/>
                  </a:schemeClr>
                </a:solidFill>
                <a:latin typeface="Calibri"/>
                <a:ea typeface="ＭＳ Ｐゴシック" charset="0"/>
                <a:cs typeface="Calibri"/>
              </a:rPr>
              <a:t>p</a:t>
            </a:r>
            <a:r>
              <a:rPr lang="en-US" b="1" dirty="0">
                <a:solidFill>
                  <a:schemeClr val="accent6">
                    <a:lumMod val="75000"/>
                  </a:schemeClr>
                </a:solidFill>
                <a:latin typeface="Calibri"/>
                <a:ea typeface="+mn-ea"/>
                <a:cs typeface="Calibri"/>
              </a:rPr>
              <a:t>roduce GENDER-SMART MEDIA TOOLS</a:t>
            </a:r>
          </a:p>
        </p:txBody>
      </p:sp>
      <p:sp>
        <p:nvSpPr>
          <p:cNvPr id="18" name="Content Placeholder 2"/>
          <p:cNvSpPr txBox="1">
            <a:spLocks/>
          </p:cNvSpPr>
          <p:nvPr/>
        </p:nvSpPr>
        <p:spPr>
          <a:xfrm>
            <a:off x="5076825" y="2055813"/>
            <a:ext cx="1798638" cy="215900"/>
          </a:xfrm>
          <a:prstGeom prst="rect">
            <a:avLst/>
          </a:prstGeom>
        </p:spPr>
        <p:txBody>
          <a:bodyPr/>
          <a:lstStyle/>
          <a:p>
            <a:pPr marL="342900" indent="-342900" fontAlgn="auto">
              <a:spcBef>
                <a:spcPct val="20000"/>
              </a:spcBef>
              <a:spcAft>
                <a:spcPts val="0"/>
              </a:spcAft>
              <a:defRPr/>
            </a:pPr>
            <a:r>
              <a:rPr lang="en-US" b="1" dirty="0">
                <a:solidFill>
                  <a:schemeClr val="tx2"/>
                </a:solidFill>
                <a:latin typeface="Calibri"/>
                <a:ea typeface="ＭＳ Ｐゴシック" charset="0"/>
                <a:cs typeface="Calibri"/>
              </a:rPr>
              <a:t>b</a:t>
            </a:r>
            <a:r>
              <a:rPr lang="en-US" b="1" dirty="0" err="1">
                <a:solidFill>
                  <a:schemeClr val="tx2"/>
                </a:solidFill>
                <a:latin typeface="Calibri"/>
                <a:ea typeface="+mn-ea"/>
                <a:cs typeface="Calibri"/>
              </a:rPr>
              <a:t>uild</a:t>
            </a:r>
            <a:r>
              <a:rPr lang="en-US" b="1" dirty="0">
                <a:solidFill>
                  <a:schemeClr val="tx2"/>
                </a:solidFill>
                <a:latin typeface="Calibri"/>
                <a:ea typeface="+mn-ea"/>
                <a:cs typeface="Calibri"/>
              </a:rPr>
              <a:t> FARM TYPOLOGIES</a:t>
            </a:r>
          </a:p>
        </p:txBody>
      </p:sp>
      <p:sp>
        <p:nvSpPr>
          <p:cNvPr id="19" name="Content Placeholder 2"/>
          <p:cNvSpPr txBox="1">
            <a:spLocks/>
          </p:cNvSpPr>
          <p:nvPr/>
        </p:nvSpPr>
        <p:spPr>
          <a:xfrm>
            <a:off x="1547813" y="5440363"/>
            <a:ext cx="2376487" cy="503237"/>
          </a:xfrm>
          <a:prstGeom prst="rect">
            <a:avLst/>
          </a:prstGeom>
        </p:spPr>
        <p:txBody>
          <a:bodyPr/>
          <a:lstStyle/>
          <a:p>
            <a:pPr marL="342900" indent="-342900" fontAlgn="auto">
              <a:spcBef>
                <a:spcPct val="20000"/>
              </a:spcBef>
              <a:spcAft>
                <a:spcPts val="0"/>
              </a:spcAft>
              <a:defRPr/>
            </a:pPr>
            <a:r>
              <a:rPr lang="en-US" b="1" dirty="0">
                <a:solidFill>
                  <a:schemeClr val="accent6">
                    <a:lumMod val="75000"/>
                  </a:schemeClr>
                </a:solidFill>
                <a:latin typeface="Calibri"/>
                <a:ea typeface="+mn-ea"/>
                <a:cs typeface="Calibri"/>
              </a:rPr>
              <a:t>deploy TRAINING TOOLS &amp; CURRICULA</a:t>
            </a:r>
          </a:p>
        </p:txBody>
      </p:sp>
      <p:sp>
        <p:nvSpPr>
          <p:cNvPr id="20" name="Content Placeholder 2"/>
          <p:cNvSpPr txBox="1">
            <a:spLocks/>
          </p:cNvSpPr>
          <p:nvPr/>
        </p:nvSpPr>
        <p:spPr>
          <a:xfrm>
            <a:off x="3276600" y="3063875"/>
            <a:ext cx="2590800" cy="360363"/>
          </a:xfrm>
          <a:prstGeom prst="rect">
            <a:avLst/>
          </a:prstGeom>
        </p:spPr>
        <p:txBody>
          <a:bodyPr/>
          <a:lstStyle/>
          <a:p>
            <a:pPr marL="342900" indent="-342900" fontAlgn="auto">
              <a:spcBef>
                <a:spcPct val="20000"/>
              </a:spcBef>
              <a:spcAft>
                <a:spcPts val="0"/>
              </a:spcAft>
              <a:defRPr/>
            </a:pPr>
            <a:r>
              <a:rPr lang="en-US" b="1" dirty="0">
                <a:solidFill>
                  <a:srgbClr val="C00000"/>
                </a:solidFill>
                <a:latin typeface="Calibri"/>
                <a:ea typeface="ＭＳ Ｐゴシック" charset="0"/>
                <a:cs typeface="Calibri"/>
              </a:rPr>
              <a:t>t</a:t>
            </a:r>
            <a:r>
              <a:rPr lang="en-US" b="1" dirty="0" err="1">
                <a:solidFill>
                  <a:srgbClr val="C00000"/>
                </a:solidFill>
                <a:latin typeface="Calibri"/>
                <a:ea typeface="+mn-ea"/>
                <a:cs typeface="Calibri"/>
              </a:rPr>
              <a:t>est</a:t>
            </a:r>
            <a:r>
              <a:rPr lang="en-US" b="1" dirty="0">
                <a:solidFill>
                  <a:srgbClr val="C00000"/>
                </a:solidFill>
                <a:latin typeface="Calibri"/>
                <a:ea typeface="+mn-ea"/>
                <a:cs typeface="Calibri"/>
              </a:rPr>
              <a:t> DUAL-PURPOSE (INTER)-CROPS</a:t>
            </a:r>
          </a:p>
        </p:txBody>
      </p:sp>
      <p:sp>
        <p:nvSpPr>
          <p:cNvPr id="21" name="Content Placeholder 2"/>
          <p:cNvSpPr txBox="1">
            <a:spLocks/>
          </p:cNvSpPr>
          <p:nvPr/>
        </p:nvSpPr>
        <p:spPr>
          <a:xfrm>
            <a:off x="6335713" y="5151438"/>
            <a:ext cx="2160587" cy="433387"/>
          </a:xfrm>
          <a:prstGeom prst="rect">
            <a:avLst/>
          </a:prstGeom>
        </p:spPr>
        <p:txBody>
          <a:bodyPr/>
          <a:lstStyle/>
          <a:p>
            <a:pPr marL="342900" indent="-342900" fontAlgn="auto">
              <a:spcBef>
                <a:spcPct val="20000"/>
              </a:spcBef>
              <a:spcAft>
                <a:spcPts val="0"/>
              </a:spcAft>
              <a:defRPr/>
            </a:pPr>
            <a:r>
              <a:rPr lang="en-US" b="1" dirty="0">
                <a:solidFill>
                  <a:schemeClr val="accent4"/>
                </a:solidFill>
                <a:latin typeface="Calibri"/>
                <a:ea typeface="ＭＳ Ｐゴシック" charset="0"/>
                <a:cs typeface="Calibri"/>
              </a:rPr>
              <a:t>m</a:t>
            </a:r>
            <a:r>
              <a:rPr lang="en-US" b="1" dirty="0" err="1">
                <a:solidFill>
                  <a:schemeClr val="accent4"/>
                </a:solidFill>
                <a:latin typeface="Calibri"/>
                <a:ea typeface="+mn-ea"/>
                <a:cs typeface="Calibri"/>
              </a:rPr>
              <a:t>odel</a:t>
            </a:r>
            <a:r>
              <a:rPr lang="en-US" b="1" dirty="0">
                <a:solidFill>
                  <a:schemeClr val="accent4"/>
                </a:solidFill>
                <a:latin typeface="Calibri"/>
                <a:ea typeface="+mn-ea"/>
                <a:cs typeface="Calibri"/>
              </a:rPr>
              <a:t> ENTRY POINTS, SCENARIOS AND TRADEOFFS</a:t>
            </a:r>
          </a:p>
        </p:txBody>
      </p:sp>
      <p:sp>
        <p:nvSpPr>
          <p:cNvPr id="22" name="Content Placeholder 2"/>
          <p:cNvSpPr txBox="1">
            <a:spLocks/>
          </p:cNvSpPr>
          <p:nvPr/>
        </p:nvSpPr>
        <p:spPr>
          <a:xfrm>
            <a:off x="611188" y="3279775"/>
            <a:ext cx="2447925" cy="233363"/>
          </a:xfrm>
          <a:prstGeom prst="rect">
            <a:avLst/>
          </a:prstGeom>
        </p:spPr>
        <p:txBody>
          <a:bodyPr/>
          <a:lstStyle/>
          <a:p>
            <a:pPr marL="342900" indent="-342900" fontAlgn="auto">
              <a:spcBef>
                <a:spcPct val="20000"/>
              </a:spcBef>
              <a:spcAft>
                <a:spcPts val="0"/>
              </a:spcAft>
              <a:defRPr/>
            </a:pPr>
            <a:r>
              <a:rPr lang="en-US" b="1" dirty="0">
                <a:solidFill>
                  <a:schemeClr val="accent3"/>
                </a:solidFill>
                <a:latin typeface="Calibri"/>
                <a:ea typeface="ＭＳ Ｐゴシック" charset="0"/>
                <a:cs typeface="Calibri"/>
              </a:rPr>
              <a:t>e</a:t>
            </a:r>
            <a:r>
              <a:rPr lang="en-US" b="1" dirty="0" err="1">
                <a:solidFill>
                  <a:schemeClr val="accent3"/>
                </a:solidFill>
                <a:latin typeface="Calibri"/>
                <a:ea typeface="+mn-ea"/>
                <a:cs typeface="Calibri"/>
              </a:rPr>
              <a:t>stablish</a:t>
            </a:r>
            <a:r>
              <a:rPr lang="en-US" b="1" dirty="0">
                <a:solidFill>
                  <a:schemeClr val="accent3"/>
                </a:solidFill>
                <a:latin typeface="Calibri"/>
                <a:ea typeface="+mn-ea"/>
                <a:cs typeface="Calibri"/>
              </a:rPr>
              <a:t> R4D / INNOVATION PLATFORMS</a:t>
            </a:r>
          </a:p>
        </p:txBody>
      </p:sp>
      <p:sp>
        <p:nvSpPr>
          <p:cNvPr id="24" name="Content Placeholder 2"/>
          <p:cNvSpPr txBox="1">
            <a:spLocks/>
          </p:cNvSpPr>
          <p:nvPr/>
        </p:nvSpPr>
        <p:spPr>
          <a:xfrm>
            <a:off x="6875463" y="3784600"/>
            <a:ext cx="1944687" cy="276225"/>
          </a:xfrm>
          <a:prstGeom prst="rect">
            <a:avLst/>
          </a:prstGeom>
        </p:spPr>
        <p:txBody>
          <a:bodyPr/>
          <a:lstStyle/>
          <a:p>
            <a:pPr marL="342900" indent="-342900" fontAlgn="auto">
              <a:spcBef>
                <a:spcPct val="20000"/>
              </a:spcBef>
              <a:spcAft>
                <a:spcPts val="0"/>
              </a:spcAft>
              <a:defRPr/>
            </a:pPr>
            <a:r>
              <a:rPr lang="en-US" b="1" dirty="0">
                <a:solidFill>
                  <a:schemeClr val="accent4"/>
                </a:solidFill>
                <a:latin typeface="Calibri"/>
                <a:ea typeface="ＭＳ Ｐゴシック" charset="0"/>
                <a:cs typeface="Calibri"/>
              </a:rPr>
              <a:t>systematize </a:t>
            </a:r>
            <a:r>
              <a:rPr lang="en-US" b="1" dirty="0">
                <a:solidFill>
                  <a:schemeClr val="accent4"/>
                </a:solidFill>
                <a:latin typeface="Calibri"/>
                <a:ea typeface="+mn-ea"/>
                <a:cs typeface="Calibri"/>
              </a:rPr>
              <a:t>YIELD VARIABILITY MAPPING</a:t>
            </a:r>
          </a:p>
        </p:txBody>
      </p:sp>
      <p:sp>
        <p:nvSpPr>
          <p:cNvPr id="25" name="Content Placeholder 2"/>
          <p:cNvSpPr txBox="1">
            <a:spLocks/>
          </p:cNvSpPr>
          <p:nvPr/>
        </p:nvSpPr>
        <p:spPr>
          <a:xfrm>
            <a:off x="5435600" y="692150"/>
            <a:ext cx="2881313" cy="360363"/>
          </a:xfrm>
          <a:prstGeom prst="rect">
            <a:avLst/>
          </a:prstGeom>
        </p:spPr>
        <p:txBody>
          <a:bodyPr/>
          <a:lstStyle/>
          <a:p>
            <a:pPr marL="342900" indent="-342900" fontAlgn="auto">
              <a:spcBef>
                <a:spcPct val="20000"/>
              </a:spcBef>
              <a:spcAft>
                <a:spcPts val="0"/>
              </a:spcAft>
              <a:defRPr/>
            </a:pPr>
            <a:r>
              <a:rPr lang="en-US" b="1" dirty="0">
                <a:solidFill>
                  <a:schemeClr val="tx2"/>
                </a:solidFill>
                <a:latin typeface="Calibri"/>
                <a:ea typeface="ＭＳ Ｐゴシック" charset="0"/>
                <a:cs typeface="Calibri"/>
              </a:rPr>
              <a:t>t</a:t>
            </a:r>
            <a:r>
              <a:rPr lang="en-US" b="1" dirty="0" err="1">
                <a:solidFill>
                  <a:schemeClr val="tx2"/>
                </a:solidFill>
                <a:latin typeface="Calibri"/>
                <a:ea typeface="+mn-ea"/>
                <a:cs typeface="Calibri"/>
              </a:rPr>
              <a:t>arget</a:t>
            </a:r>
            <a:r>
              <a:rPr lang="en-US" b="1" dirty="0">
                <a:solidFill>
                  <a:schemeClr val="tx2"/>
                </a:solidFill>
                <a:latin typeface="Calibri"/>
                <a:ea typeface="+mn-ea"/>
                <a:cs typeface="Calibri"/>
              </a:rPr>
              <a:t> DEVELOPMENT DOMAINS &amp; SITES</a:t>
            </a:r>
          </a:p>
        </p:txBody>
      </p:sp>
      <p:sp>
        <p:nvSpPr>
          <p:cNvPr id="26" name="Content Placeholder 2"/>
          <p:cNvSpPr txBox="1">
            <a:spLocks/>
          </p:cNvSpPr>
          <p:nvPr/>
        </p:nvSpPr>
        <p:spPr>
          <a:xfrm>
            <a:off x="3436938" y="1117600"/>
            <a:ext cx="2519362" cy="433388"/>
          </a:xfrm>
          <a:prstGeom prst="rect">
            <a:avLst/>
          </a:prstGeom>
        </p:spPr>
        <p:txBody>
          <a:bodyPr/>
          <a:lstStyle/>
          <a:p>
            <a:pPr marL="342900" indent="-342900" fontAlgn="auto">
              <a:spcBef>
                <a:spcPct val="20000"/>
              </a:spcBef>
              <a:spcAft>
                <a:spcPts val="0"/>
              </a:spcAft>
              <a:defRPr/>
            </a:pPr>
            <a:r>
              <a:rPr lang="en-US" b="1" dirty="0">
                <a:solidFill>
                  <a:schemeClr val="tx2"/>
                </a:solidFill>
                <a:latin typeface="Calibri"/>
                <a:ea typeface="+mn-ea"/>
                <a:cs typeface="Calibri"/>
              </a:rPr>
              <a:t>administer BASELINE HOUSEHOLD SURVEYS</a:t>
            </a:r>
          </a:p>
        </p:txBody>
      </p:sp>
      <p:sp>
        <p:nvSpPr>
          <p:cNvPr id="27" name="Content Placeholder 2"/>
          <p:cNvSpPr txBox="1">
            <a:spLocks/>
          </p:cNvSpPr>
          <p:nvPr/>
        </p:nvSpPr>
        <p:spPr>
          <a:xfrm>
            <a:off x="2700338" y="3927475"/>
            <a:ext cx="2016125" cy="349250"/>
          </a:xfrm>
          <a:prstGeom prst="rect">
            <a:avLst/>
          </a:prstGeom>
        </p:spPr>
        <p:txBody>
          <a:bodyPr/>
          <a:lstStyle/>
          <a:p>
            <a:pPr marL="342900" indent="-342900" fontAlgn="auto">
              <a:spcBef>
                <a:spcPct val="20000"/>
              </a:spcBef>
              <a:spcAft>
                <a:spcPts val="0"/>
              </a:spcAft>
              <a:defRPr/>
            </a:pPr>
            <a:r>
              <a:rPr lang="en-US" b="1" dirty="0">
                <a:solidFill>
                  <a:srgbClr val="C00000"/>
                </a:solidFill>
                <a:latin typeface="Calibri"/>
                <a:ea typeface="ＭＳ Ｐゴシック" charset="0"/>
                <a:cs typeface="Calibri"/>
              </a:rPr>
              <a:t>t</a:t>
            </a:r>
            <a:r>
              <a:rPr lang="en-US" b="1" dirty="0" err="1">
                <a:solidFill>
                  <a:srgbClr val="C00000"/>
                </a:solidFill>
                <a:latin typeface="Calibri"/>
                <a:ea typeface="+mn-ea"/>
                <a:cs typeface="Calibri"/>
              </a:rPr>
              <a:t>est</a:t>
            </a:r>
            <a:r>
              <a:rPr lang="en-US" b="1" dirty="0">
                <a:solidFill>
                  <a:srgbClr val="C00000"/>
                </a:solidFill>
                <a:latin typeface="Calibri"/>
                <a:ea typeface="+mn-ea"/>
                <a:cs typeface="Calibri"/>
              </a:rPr>
              <a:t> WATER HARVESTING SOLUTIONS</a:t>
            </a:r>
          </a:p>
        </p:txBody>
      </p:sp>
      <p:pic>
        <p:nvPicPr>
          <p:cNvPr id="16403" name="Picture 22"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ZoneTexte 8"/>
          <p:cNvSpPr txBox="1">
            <a:spLocks noChangeArrowheads="1"/>
          </p:cNvSpPr>
          <p:nvPr/>
        </p:nvSpPr>
        <p:spPr bwMode="auto">
          <a:xfrm flipH="1">
            <a:off x="468313" y="692150"/>
            <a:ext cx="1368425" cy="3416300"/>
          </a:xfrm>
          <a:prstGeom prst="rect">
            <a:avLst/>
          </a:prstGeom>
          <a:noFill/>
          <a:ln w="9525">
            <a:noFill/>
            <a:miter lim="800000"/>
            <a:headEnd/>
            <a:tailEnd/>
          </a:ln>
        </p:spPr>
        <p:txBody>
          <a:bodyPr>
            <a:spAutoFit/>
          </a:bodyPr>
          <a:lstStyle/>
          <a:p>
            <a:r>
              <a:rPr lang="fr-FR"/>
              <a:t>WBSs2</a:t>
            </a:r>
          </a:p>
          <a:p>
            <a:r>
              <a:rPr lang="fr-FR" b="1"/>
              <a:t>Dimabi</a:t>
            </a:r>
          </a:p>
          <a:p>
            <a:r>
              <a:rPr lang="fr-FR"/>
              <a:t>Tolon</a:t>
            </a:r>
          </a:p>
          <a:p>
            <a:r>
              <a:rPr lang="fr-FR"/>
              <a:t>NR</a:t>
            </a:r>
          </a:p>
          <a:p>
            <a:r>
              <a:rPr lang="fr-FR"/>
              <a:t>Ghana</a:t>
            </a:r>
          </a:p>
          <a:p>
            <a:endParaRPr lang="fr-FR"/>
          </a:p>
          <a:p>
            <a:r>
              <a:rPr lang="fr-FR"/>
              <a:t>25NOV12</a:t>
            </a:r>
          </a:p>
          <a:p>
            <a:endParaRPr lang="fr-FR"/>
          </a:p>
          <a:p>
            <a:r>
              <a:rPr lang="fr-FR"/>
              <a:t>9,081</a:t>
            </a:r>
          </a:p>
          <a:p>
            <a:r>
              <a:rPr lang="fr-FR"/>
              <a:t>proto-plots</a:t>
            </a:r>
          </a:p>
          <a:p>
            <a:r>
              <a:rPr lang="fr-FR"/>
              <a:t>extracted</a:t>
            </a:r>
          </a:p>
          <a:p>
            <a:r>
              <a:rPr lang="fr-FR"/>
              <a:t>(~91/km</a:t>
            </a:r>
            <a:r>
              <a:rPr lang="fr-FR" baseline="30000"/>
              <a:t>2</a:t>
            </a:r>
            <a:r>
              <a:rPr lang="fr-FR"/>
              <a:t>)</a:t>
            </a:r>
          </a:p>
        </p:txBody>
      </p:sp>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53251" name="Picture 1" descr="12NOV25111604-M2AS-052821198050_01_P001-BROWSE.JPG"/>
          <p:cNvPicPr>
            <a:picLocks/>
          </p:cNvPicPr>
          <p:nvPr/>
        </p:nvPicPr>
        <p:blipFill>
          <a:blip r:embed="rId3"/>
          <a:srcRect/>
          <a:stretch>
            <a:fillRect/>
          </a:stretch>
        </p:blipFill>
        <p:spPr bwMode="auto">
          <a:xfrm>
            <a:off x="1765300" y="0"/>
            <a:ext cx="7013575" cy="6858000"/>
          </a:xfrm>
          <a:prstGeom prst="rect">
            <a:avLst/>
          </a:prstGeom>
          <a:noFill/>
          <a:ln w="9525">
            <a:noFill/>
            <a:miter lim="800000"/>
            <a:headEnd/>
            <a:tailEnd/>
          </a:ln>
        </p:spPr>
      </p:pic>
      <p:cxnSp>
        <p:nvCxnSpPr>
          <p:cNvPr id="6" name="Straight Connector 5"/>
          <p:cNvCxnSpPr/>
          <p:nvPr/>
        </p:nvCxnSpPr>
        <p:spPr>
          <a:xfrm flipH="1">
            <a:off x="468313" y="704850"/>
            <a:ext cx="0" cy="3587750"/>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pic>
        <p:nvPicPr>
          <p:cNvPr id="53253"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53254"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sp>
        <p:nvSpPr>
          <p:cNvPr id="5" name="TextBox 10"/>
          <p:cNvSpPr txBox="1">
            <a:spLocks noChangeArrowheads="1"/>
          </p:cNvSpPr>
          <p:nvPr/>
        </p:nvSpPr>
        <p:spPr bwMode="auto">
          <a:xfrm>
            <a:off x="323850" y="66675"/>
            <a:ext cx="2447925"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yield ma</a:t>
            </a:r>
            <a:r>
              <a:rPr lang="en-IN" sz="3000" b="1" dirty="0" smtClean="0">
                <a:solidFill>
                  <a:srgbClr val="FFFFFF"/>
                </a:solidFill>
                <a:latin typeface="+mj-lt"/>
                <a:ea typeface="+mn-ea"/>
              </a:rPr>
              <a:t>pping</a:t>
            </a:r>
            <a:endParaRPr lang="en-IN" sz="3000" dirty="0">
              <a:solidFill>
                <a:srgbClr val="FFFFFF"/>
              </a:solidFill>
              <a:latin typeface="+mj-lt"/>
              <a:ea typeface="+mn-ea"/>
            </a:endParaRPr>
          </a:p>
        </p:txBody>
      </p:sp>
      <p:cxnSp>
        <p:nvCxnSpPr>
          <p:cNvPr id="13" name="Straight Arrow Connector 12"/>
          <p:cNvCxnSpPr/>
          <p:nvPr/>
        </p:nvCxnSpPr>
        <p:spPr>
          <a:xfrm>
            <a:off x="1619250" y="1196975"/>
            <a:ext cx="3384550" cy="208756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53257" name="TextBox 11"/>
          <p:cNvSpPr txBox="1">
            <a:spLocks noChangeArrowheads="1"/>
          </p:cNvSpPr>
          <p:nvPr/>
        </p:nvSpPr>
        <p:spPr bwMode="auto">
          <a:xfrm>
            <a:off x="468313" y="4941888"/>
            <a:ext cx="1177925" cy="1200150"/>
          </a:xfrm>
          <a:prstGeom prst="rect">
            <a:avLst/>
          </a:prstGeom>
          <a:noFill/>
          <a:ln w="9525">
            <a:noFill/>
            <a:miter lim="800000"/>
            <a:headEnd/>
            <a:tailEnd/>
          </a:ln>
        </p:spPr>
        <p:txBody>
          <a:bodyPr wrap="none">
            <a:spAutoFit/>
          </a:bodyPr>
          <a:lstStyle/>
          <a:p>
            <a:r>
              <a:rPr lang="fr-FR" sz="1200"/>
              <a:t>© DigitalGlobe</a:t>
            </a:r>
          </a:p>
          <a:p>
            <a:r>
              <a:rPr lang="fr-FR" sz="1200"/>
              <a:t>WorldView2</a:t>
            </a:r>
          </a:p>
          <a:p>
            <a:r>
              <a:rPr lang="fr-FR" sz="1200"/>
              <a:t>8-band</a:t>
            </a:r>
          </a:p>
          <a:p>
            <a:r>
              <a:rPr lang="fr-FR" sz="1200"/>
              <a:t>50cm PAN</a:t>
            </a:r>
          </a:p>
          <a:p>
            <a:r>
              <a:rPr lang="fr-FR" sz="1200"/>
              <a:t>200cm MUL</a:t>
            </a:r>
          </a:p>
          <a:p>
            <a:endParaRPr lang="en-US" sz="12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ZoneTexte 8"/>
          <p:cNvSpPr txBox="1">
            <a:spLocks noChangeArrowheads="1"/>
          </p:cNvSpPr>
          <p:nvPr/>
        </p:nvSpPr>
        <p:spPr bwMode="auto">
          <a:xfrm flipH="1">
            <a:off x="468313" y="692150"/>
            <a:ext cx="1368425" cy="3416300"/>
          </a:xfrm>
          <a:prstGeom prst="rect">
            <a:avLst/>
          </a:prstGeom>
          <a:noFill/>
          <a:ln w="9525">
            <a:noFill/>
            <a:miter lim="800000"/>
            <a:headEnd/>
            <a:tailEnd/>
          </a:ln>
        </p:spPr>
        <p:txBody>
          <a:bodyPr>
            <a:spAutoFit/>
          </a:bodyPr>
          <a:lstStyle/>
          <a:p>
            <a:r>
              <a:rPr lang="fr-FR"/>
              <a:t>WBSt2</a:t>
            </a:r>
          </a:p>
          <a:p>
            <a:r>
              <a:rPr lang="fr-FR" b="1"/>
              <a:t>Nanposela</a:t>
            </a:r>
          </a:p>
          <a:p>
            <a:r>
              <a:rPr lang="fr-FR"/>
              <a:t>Koutiala</a:t>
            </a:r>
          </a:p>
          <a:p>
            <a:r>
              <a:rPr lang="fr-FR"/>
              <a:t>Sikasso</a:t>
            </a:r>
          </a:p>
          <a:p>
            <a:r>
              <a:rPr lang="fr-FR"/>
              <a:t>Mali</a:t>
            </a:r>
          </a:p>
          <a:p>
            <a:endParaRPr lang="fr-FR"/>
          </a:p>
          <a:p>
            <a:r>
              <a:rPr lang="fr-FR"/>
              <a:t>26OCT12</a:t>
            </a:r>
          </a:p>
          <a:p>
            <a:endParaRPr lang="fr-FR"/>
          </a:p>
          <a:p>
            <a:r>
              <a:rPr lang="fr-FR"/>
              <a:t>7,399</a:t>
            </a:r>
          </a:p>
          <a:p>
            <a:r>
              <a:rPr lang="fr-FR"/>
              <a:t>proto-plots extracted</a:t>
            </a:r>
          </a:p>
          <a:p>
            <a:r>
              <a:rPr lang="fr-FR"/>
              <a:t>(~38/km</a:t>
            </a:r>
            <a:r>
              <a:rPr lang="fr-FR" baseline="30000"/>
              <a:t>2</a:t>
            </a:r>
            <a:r>
              <a:rPr lang="fr-FR"/>
              <a:t>)</a:t>
            </a:r>
          </a:p>
        </p:txBody>
      </p:sp>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55299" name="Picture 1" descr="12OCT26112117-M2AS-052821198130_01_P001-BROWSE.JPG"/>
          <p:cNvPicPr>
            <a:picLocks/>
          </p:cNvPicPr>
          <p:nvPr/>
        </p:nvPicPr>
        <p:blipFill>
          <a:blip r:embed="rId3"/>
          <a:srcRect/>
          <a:stretch>
            <a:fillRect/>
          </a:stretch>
        </p:blipFill>
        <p:spPr bwMode="auto">
          <a:xfrm>
            <a:off x="1765300" y="0"/>
            <a:ext cx="7013575" cy="6858000"/>
          </a:xfrm>
          <a:prstGeom prst="rect">
            <a:avLst/>
          </a:prstGeom>
          <a:noFill/>
          <a:ln w="9525">
            <a:noFill/>
            <a:miter lim="800000"/>
            <a:headEnd/>
            <a:tailEnd/>
          </a:ln>
        </p:spPr>
      </p:pic>
      <p:pic>
        <p:nvPicPr>
          <p:cNvPr id="55300"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55301"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sp>
        <p:nvSpPr>
          <p:cNvPr id="5" name="TextBox 10"/>
          <p:cNvSpPr txBox="1">
            <a:spLocks noChangeArrowheads="1"/>
          </p:cNvSpPr>
          <p:nvPr/>
        </p:nvSpPr>
        <p:spPr bwMode="auto">
          <a:xfrm>
            <a:off x="323850" y="66675"/>
            <a:ext cx="2447925"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yield ma</a:t>
            </a:r>
            <a:r>
              <a:rPr lang="en-IN" sz="3000" b="1" dirty="0" smtClean="0">
                <a:solidFill>
                  <a:srgbClr val="FFFFFF"/>
                </a:solidFill>
                <a:latin typeface="+mj-lt"/>
                <a:ea typeface="+mn-ea"/>
              </a:rPr>
              <a:t>pping</a:t>
            </a:r>
            <a:endParaRPr lang="en-IN" sz="3000" dirty="0">
              <a:solidFill>
                <a:srgbClr val="FFFFFF"/>
              </a:solidFill>
              <a:latin typeface="+mj-lt"/>
              <a:ea typeface="+mn-ea"/>
            </a:endParaRPr>
          </a:p>
        </p:txBody>
      </p:sp>
      <p:cxnSp>
        <p:nvCxnSpPr>
          <p:cNvPr id="13" name="Straight Arrow Connector 12"/>
          <p:cNvCxnSpPr/>
          <p:nvPr/>
        </p:nvCxnSpPr>
        <p:spPr>
          <a:xfrm>
            <a:off x="1763713" y="1268413"/>
            <a:ext cx="3240087" cy="2016125"/>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55304" name="TextBox 11"/>
          <p:cNvSpPr txBox="1">
            <a:spLocks noChangeArrowheads="1"/>
          </p:cNvSpPr>
          <p:nvPr/>
        </p:nvSpPr>
        <p:spPr bwMode="auto">
          <a:xfrm>
            <a:off x="468313" y="4941888"/>
            <a:ext cx="1177925" cy="1200150"/>
          </a:xfrm>
          <a:prstGeom prst="rect">
            <a:avLst/>
          </a:prstGeom>
          <a:noFill/>
          <a:ln w="9525">
            <a:noFill/>
            <a:miter lim="800000"/>
            <a:headEnd/>
            <a:tailEnd/>
          </a:ln>
        </p:spPr>
        <p:txBody>
          <a:bodyPr wrap="none">
            <a:spAutoFit/>
          </a:bodyPr>
          <a:lstStyle/>
          <a:p>
            <a:r>
              <a:rPr lang="fr-FR" sz="1200"/>
              <a:t>© DigitalGlobe</a:t>
            </a:r>
          </a:p>
          <a:p>
            <a:r>
              <a:rPr lang="fr-FR" sz="1200"/>
              <a:t>WorldView2</a:t>
            </a:r>
          </a:p>
          <a:p>
            <a:r>
              <a:rPr lang="fr-FR" sz="1200"/>
              <a:t>8-band</a:t>
            </a:r>
          </a:p>
          <a:p>
            <a:r>
              <a:rPr lang="fr-FR" sz="1200"/>
              <a:t>50cm PAN</a:t>
            </a:r>
          </a:p>
          <a:p>
            <a:r>
              <a:rPr lang="fr-FR" sz="1200"/>
              <a:t>200cm MUL</a:t>
            </a:r>
          </a:p>
          <a:p>
            <a:endParaRPr lang="en-US" sz="1200"/>
          </a:p>
        </p:txBody>
      </p:sp>
      <p:cxnSp>
        <p:nvCxnSpPr>
          <p:cNvPr id="14" name="Straight Connector 13"/>
          <p:cNvCxnSpPr/>
          <p:nvPr/>
        </p:nvCxnSpPr>
        <p:spPr>
          <a:xfrm flipH="1">
            <a:off x="468313" y="704850"/>
            <a:ext cx="0" cy="3587750"/>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57346" name="Picture 1" descr="12OCT26112135-M2AS-052821198140_01_P001-BROWSE.JPG"/>
          <p:cNvPicPr>
            <a:picLocks noChangeAspect="1"/>
          </p:cNvPicPr>
          <p:nvPr/>
        </p:nvPicPr>
        <p:blipFill>
          <a:blip r:embed="rId3"/>
          <a:srcRect/>
          <a:stretch>
            <a:fillRect/>
          </a:stretch>
        </p:blipFill>
        <p:spPr bwMode="auto">
          <a:xfrm>
            <a:off x="-1506538" y="-14288"/>
            <a:ext cx="10287001" cy="6872288"/>
          </a:xfrm>
          <a:prstGeom prst="rect">
            <a:avLst/>
          </a:prstGeom>
          <a:noFill/>
          <a:ln w="9525">
            <a:noFill/>
            <a:miter lim="800000"/>
            <a:headEnd/>
            <a:tailEnd/>
          </a:ln>
        </p:spPr>
      </p:pic>
      <p:sp>
        <p:nvSpPr>
          <p:cNvPr id="12" name="Rectangle 11"/>
          <p:cNvSpPr/>
          <p:nvPr/>
        </p:nvSpPr>
        <p:spPr>
          <a:xfrm>
            <a:off x="0" y="0"/>
            <a:ext cx="176371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Rectangle 13"/>
          <p:cNvSpPr/>
          <p:nvPr/>
        </p:nvSpPr>
        <p:spPr>
          <a:xfrm>
            <a:off x="0" y="0"/>
            <a:ext cx="179388" cy="4292600"/>
          </a:xfrm>
          <a:prstGeom prst="rect">
            <a:avLst/>
          </a:prstGeom>
          <a:solidFill>
            <a:srgbClr val="F06E3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7349" name="ZoneTexte 8"/>
          <p:cNvSpPr txBox="1">
            <a:spLocks noChangeArrowheads="1"/>
          </p:cNvSpPr>
          <p:nvPr/>
        </p:nvSpPr>
        <p:spPr bwMode="auto">
          <a:xfrm flipH="1">
            <a:off x="468313" y="692150"/>
            <a:ext cx="1368425" cy="3416300"/>
          </a:xfrm>
          <a:prstGeom prst="rect">
            <a:avLst/>
          </a:prstGeom>
          <a:noFill/>
          <a:ln w="9525">
            <a:noFill/>
            <a:miter lim="800000"/>
            <a:headEnd/>
            <a:tailEnd/>
          </a:ln>
        </p:spPr>
        <p:txBody>
          <a:bodyPr>
            <a:spAutoFit/>
          </a:bodyPr>
          <a:lstStyle/>
          <a:p>
            <a:r>
              <a:rPr lang="fr-FR"/>
              <a:t>WBSt1</a:t>
            </a:r>
          </a:p>
          <a:p>
            <a:r>
              <a:rPr lang="fr-FR" b="1"/>
              <a:t>Sukumba</a:t>
            </a:r>
          </a:p>
          <a:p>
            <a:r>
              <a:rPr lang="fr-FR"/>
              <a:t>Koutiala</a:t>
            </a:r>
          </a:p>
          <a:p>
            <a:r>
              <a:rPr lang="fr-FR"/>
              <a:t>Sikasso</a:t>
            </a:r>
          </a:p>
          <a:p>
            <a:r>
              <a:rPr lang="fr-FR"/>
              <a:t>Mali</a:t>
            </a:r>
          </a:p>
          <a:p>
            <a:endParaRPr lang="fr-FR"/>
          </a:p>
          <a:p>
            <a:r>
              <a:rPr lang="fr-FR"/>
              <a:t>26OCT12</a:t>
            </a:r>
          </a:p>
          <a:p>
            <a:endParaRPr lang="fr-FR"/>
          </a:p>
          <a:p>
            <a:r>
              <a:rPr lang="fr-FR"/>
              <a:t>5,580</a:t>
            </a:r>
          </a:p>
          <a:p>
            <a:r>
              <a:rPr lang="fr-FR"/>
              <a:t>proto-plots extracted</a:t>
            </a:r>
          </a:p>
          <a:p>
            <a:r>
              <a:rPr lang="fr-FR"/>
              <a:t>(~38/km</a:t>
            </a:r>
            <a:r>
              <a:rPr lang="fr-FR" baseline="30000"/>
              <a:t>2</a:t>
            </a:r>
            <a:r>
              <a:rPr lang="fr-FR"/>
              <a:t>)</a:t>
            </a:r>
          </a:p>
        </p:txBody>
      </p:sp>
      <p:pic>
        <p:nvPicPr>
          <p:cNvPr id="57350"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57351"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cxnSp>
        <p:nvCxnSpPr>
          <p:cNvPr id="13" name="Straight Arrow Connector 12"/>
          <p:cNvCxnSpPr/>
          <p:nvPr/>
        </p:nvCxnSpPr>
        <p:spPr>
          <a:xfrm>
            <a:off x="1619250" y="1196975"/>
            <a:ext cx="1368425" cy="172720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5" name="TextBox 10"/>
          <p:cNvSpPr txBox="1">
            <a:spLocks noChangeArrowheads="1"/>
          </p:cNvSpPr>
          <p:nvPr/>
        </p:nvSpPr>
        <p:spPr bwMode="auto">
          <a:xfrm>
            <a:off x="323850" y="66675"/>
            <a:ext cx="2447925"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yield ma</a:t>
            </a:r>
            <a:r>
              <a:rPr lang="en-IN" sz="3000" b="1" dirty="0" smtClean="0">
                <a:solidFill>
                  <a:srgbClr val="FFFFFF"/>
                </a:solidFill>
                <a:latin typeface="+mj-lt"/>
                <a:ea typeface="+mn-ea"/>
              </a:rPr>
              <a:t>pping</a:t>
            </a:r>
            <a:endParaRPr lang="en-IN" sz="3000" dirty="0">
              <a:solidFill>
                <a:srgbClr val="FFFFFF"/>
              </a:solidFill>
              <a:latin typeface="+mj-lt"/>
              <a:ea typeface="+mn-ea"/>
            </a:endParaRPr>
          </a:p>
        </p:txBody>
      </p:sp>
      <p:sp>
        <p:nvSpPr>
          <p:cNvPr id="57354" name="TextBox 14"/>
          <p:cNvSpPr txBox="1">
            <a:spLocks noChangeArrowheads="1"/>
          </p:cNvSpPr>
          <p:nvPr/>
        </p:nvSpPr>
        <p:spPr bwMode="auto">
          <a:xfrm>
            <a:off x="468313" y="4941888"/>
            <a:ext cx="1177925" cy="1200150"/>
          </a:xfrm>
          <a:prstGeom prst="rect">
            <a:avLst/>
          </a:prstGeom>
          <a:noFill/>
          <a:ln w="9525">
            <a:noFill/>
            <a:miter lim="800000"/>
            <a:headEnd/>
            <a:tailEnd/>
          </a:ln>
        </p:spPr>
        <p:txBody>
          <a:bodyPr wrap="none">
            <a:spAutoFit/>
          </a:bodyPr>
          <a:lstStyle/>
          <a:p>
            <a:r>
              <a:rPr lang="fr-FR" sz="1200"/>
              <a:t>© DigitalGlobe</a:t>
            </a:r>
          </a:p>
          <a:p>
            <a:r>
              <a:rPr lang="fr-FR" sz="1200"/>
              <a:t>WorldView2</a:t>
            </a:r>
          </a:p>
          <a:p>
            <a:r>
              <a:rPr lang="fr-FR" sz="1200"/>
              <a:t>8-band</a:t>
            </a:r>
          </a:p>
          <a:p>
            <a:r>
              <a:rPr lang="fr-FR" sz="1200"/>
              <a:t>50cm PAN</a:t>
            </a:r>
          </a:p>
          <a:p>
            <a:r>
              <a:rPr lang="fr-FR" sz="1200"/>
              <a:t>200cm MUL</a:t>
            </a:r>
          </a:p>
          <a:p>
            <a:endParaRPr lang="en-US" sz="1200"/>
          </a:p>
        </p:txBody>
      </p:sp>
      <p:cxnSp>
        <p:nvCxnSpPr>
          <p:cNvPr id="17" name="Straight Connector 16"/>
          <p:cNvCxnSpPr/>
          <p:nvPr/>
        </p:nvCxnSpPr>
        <p:spPr>
          <a:xfrm flipH="1">
            <a:off x="468313" y="704850"/>
            <a:ext cx="0" cy="3587750"/>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59394" name="Picture 4" descr="PIS_an"/>
          <p:cNvPicPr>
            <a:picLocks noChangeArrowheads="1"/>
          </p:cNvPicPr>
          <p:nvPr/>
        </p:nvPicPr>
        <p:blipFill>
          <a:blip r:embed="rId3"/>
          <a:srcRect/>
          <a:stretch>
            <a:fillRect/>
          </a:stretch>
        </p:blipFill>
        <p:spPr bwMode="auto">
          <a:xfrm>
            <a:off x="-169863" y="333375"/>
            <a:ext cx="8990013" cy="6662738"/>
          </a:xfrm>
          <a:prstGeom prst="rect">
            <a:avLst/>
          </a:prstGeom>
          <a:noFill/>
          <a:ln w="9525">
            <a:noFill/>
            <a:miter lim="800000"/>
            <a:headEnd/>
            <a:tailEnd/>
          </a:ln>
        </p:spPr>
      </p:pic>
      <p:sp>
        <p:nvSpPr>
          <p:cNvPr id="4" name="TextBox 9"/>
          <p:cNvSpPr txBox="1">
            <a:spLocks noChangeArrowheads="1"/>
          </p:cNvSpPr>
          <p:nvPr/>
        </p:nvSpPr>
        <p:spPr bwMode="auto">
          <a:xfrm>
            <a:off x="488950" y="709613"/>
            <a:ext cx="8115300" cy="2246312"/>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indent="0" eaLnBrk="1" fontAlgn="auto" hangingPunct="1">
              <a:spcBef>
                <a:spcPts val="0"/>
              </a:spcBef>
              <a:spcAft>
                <a:spcPts val="1200"/>
              </a:spcAft>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a:ea typeface="ＭＳ Ｐゴシック" charset="0"/>
            </a:endParaRPr>
          </a:p>
        </p:txBody>
      </p:sp>
      <p:sp>
        <p:nvSpPr>
          <p:cNvPr id="59396" name="TextBox 22"/>
          <p:cNvSpPr txBox="1">
            <a:spLocks noChangeArrowheads="1"/>
          </p:cNvSpPr>
          <p:nvPr/>
        </p:nvSpPr>
        <p:spPr bwMode="auto">
          <a:xfrm>
            <a:off x="-1908175" y="3141663"/>
            <a:ext cx="184150" cy="368300"/>
          </a:xfrm>
          <a:prstGeom prst="rect">
            <a:avLst/>
          </a:prstGeom>
          <a:noFill/>
          <a:ln w="9525">
            <a:noFill/>
            <a:miter lim="800000"/>
            <a:headEnd/>
            <a:tailEnd/>
          </a:ln>
        </p:spPr>
        <p:txBody>
          <a:bodyPr wrap="none">
            <a:spAutoFit/>
          </a:bodyPr>
          <a:lstStyle/>
          <a:p>
            <a:endParaRPr lang="en-US"/>
          </a:p>
        </p:txBody>
      </p:sp>
      <p:pic>
        <p:nvPicPr>
          <p:cNvPr id="10" name="Picture 4" descr="SUK_an"/>
          <p:cNvPicPr>
            <a:picLocks noChangeArrowheads="1"/>
          </p:cNvPicPr>
          <p:nvPr/>
        </p:nvPicPr>
        <p:blipFill>
          <a:blip r:embed="rId4"/>
          <a:srcRect/>
          <a:stretch>
            <a:fillRect/>
          </a:stretch>
        </p:blipFill>
        <p:spPr bwMode="auto">
          <a:xfrm>
            <a:off x="-173038" y="328613"/>
            <a:ext cx="8978901" cy="6662737"/>
          </a:xfrm>
          <a:prstGeom prst="rect">
            <a:avLst/>
          </a:prstGeom>
          <a:noFill/>
          <a:ln w="9525">
            <a:noFill/>
            <a:miter lim="800000"/>
            <a:headEnd/>
            <a:tailEnd/>
          </a:ln>
        </p:spPr>
      </p:pic>
      <p:pic>
        <p:nvPicPr>
          <p:cNvPr id="59398"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sp>
        <p:nvSpPr>
          <p:cNvPr id="9" name="TextBox 10"/>
          <p:cNvSpPr txBox="1">
            <a:spLocks noChangeArrowheads="1"/>
          </p:cNvSpPr>
          <p:nvPr/>
        </p:nvSpPr>
        <p:spPr bwMode="auto">
          <a:xfrm>
            <a:off x="323850" y="66675"/>
            <a:ext cx="2447925"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yield mapping</a:t>
            </a:r>
            <a:endParaRPr lang="en-IN" sz="3000" dirty="0">
              <a:solidFill>
                <a:srgbClr val="225C29"/>
              </a:solidFill>
              <a:latin typeface="+mj-lt"/>
              <a:ea typeface="+mn-ea"/>
            </a:endParaRPr>
          </a:p>
        </p:txBody>
      </p:sp>
      <p:pic>
        <p:nvPicPr>
          <p:cNvPr id="12" name="Picture 6" descr="200910XX_SIBWA_InSilico_growingstrongroots_PCST_V05_excerpt"/>
          <p:cNvPicPr>
            <a:picLocks noChangeAspect="1" noChangeArrowheads="1"/>
          </p:cNvPicPr>
          <p:nvPr/>
        </p:nvPicPr>
        <p:blipFill>
          <a:blip r:embed="rId6"/>
          <a:srcRect/>
          <a:stretch>
            <a:fillRect/>
          </a:stretch>
        </p:blipFill>
        <p:spPr bwMode="auto">
          <a:xfrm>
            <a:off x="395288" y="3719513"/>
            <a:ext cx="8534400" cy="2012950"/>
          </a:xfrm>
          <a:prstGeom prst="rect">
            <a:avLst/>
          </a:prstGeom>
          <a:noFill/>
          <a:ln w="9525">
            <a:solidFill>
              <a:schemeClr val="bg1"/>
            </a:solidFill>
            <a:miter lim="800000"/>
            <a:headEnd/>
            <a:tailEnd/>
          </a:ln>
        </p:spPr>
      </p:pic>
      <p:pic>
        <p:nvPicPr>
          <p:cNvPr id="13" name="Picture 5" descr="20090731_VHRIbox_PCST_V06_excerpt"/>
          <p:cNvPicPr>
            <a:picLocks noChangeAspect="1" noChangeArrowheads="1"/>
          </p:cNvPicPr>
          <p:nvPr/>
        </p:nvPicPr>
        <p:blipFill>
          <a:blip r:embed="rId7"/>
          <a:srcRect/>
          <a:stretch>
            <a:fillRect/>
          </a:stretch>
        </p:blipFill>
        <p:spPr bwMode="auto">
          <a:xfrm>
            <a:off x="409575" y="1628775"/>
            <a:ext cx="8534400" cy="1762125"/>
          </a:xfrm>
          <a:prstGeom prst="rect">
            <a:avLst/>
          </a:prstGeom>
          <a:noFill/>
          <a:ln w="9525">
            <a:solidFill>
              <a:schemeClr val="bg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3"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3"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61447"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61442" name="TextBox 10"/>
          <p:cNvSpPr txBox="1">
            <a:spLocks noChangeArrowheads="1"/>
          </p:cNvSpPr>
          <p:nvPr/>
        </p:nvSpPr>
        <p:spPr bwMode="auto">
          <a:xfrm>
            <a:off x="323850" y="66675"/>
            <a:ext cx="6481763"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model entry points, scenarios, tradeoffs</a:t>
            </a:r>
          </a:p>
        </p:txBody>
      </p:sp>
      <p:pic>
        <p:nvPicPr>
          <p:cNvPr id="61443"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61444" name="Picture 3"/>
          <p:cNvPicPr>
            <a:picLocks noChangeAspect="1" noChangeArrowheads="1"/>
          </p:cNvPicPr>
          <p:nvPr/>
        </p:nvPicPr>
        <p:blipFill>
          <a:blip r:embed="rId5"/>
          <a:srcRect/>
          <a:stretch>
            <a:fillRect/>
          </a:stretch>
        </p:blipFill>
        <p:spPr bwMode="auto">
          <a:xfrm>
            <a:off x="785813" y="1071563"/>
            <a:ext cx="7732712" cy="4572000"/>
          </a:xfrm>
          <a:prstGeom prst="rect">
            <a:avLst/>
          </a:prstGeom>
          <a:noFill/>
          <a:ln w="9525">
            <a:noFill/>
            <a:miter lim="800000"/>
            <a:headEnd/>
            <a:tailEnd/>
          </a:ln>
        </p:spPr>
      </p:pic>
      <p:pic>
        <p:nvPicPr>
          <p:cNvPr id="61445" name="Picture 20" descr="logo_mcknight_200.gif"/>
          <p:cNvPicPr>
            <a:picLocks noChangeAspect="1"/>
          </p:cNvPicPr>
          <p:nvPr/>
        </p:nvPicPr>
        <p:blipFill>
          <a:blip r:embed="rId6"/>
          <a:srcRect/>
          <a:stretch>
            <a:fillRect/>
          </a:stretch>
        </p:blipFill>
        <p:spPr bwMode="auto">
          <a:xfrm>
            <a:off x="8172450" y="147638"/>
            <a:ext cx="838200" cy="838200"/>
          </a:xfrm>
          <a:prstGeom prst="rect">
            <a:avLst/>
          </a:prstGeom>
          <a:noFill/>
          <a:ln w="9525">
            <a:solidFill>
              <a:schemeClr val="bg1"/>
            </a:solid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63490" name="Picture 11" descr="ICRISAT_rightbanner.gif"/>
          <p:cNvPicPr>
            <a:picLocks noChangeAspect="1"/>
          </p:cNvPicPr>
          <p:nvPr/>
        </p:nvPicPr>
        <p:blipFill>
          <a:blip r:embed="rId4"/>
          <a:srcRect/>
          <a:stretch>
            <a:fillRect/>
          </a:stretch>
        </p:blipFill>
        <p:spPr bwMode="auto">
          <a:xfrm>
            <a:off x="8604250" y="0"/>
            <a:ext cx="1800225" cy="6858000"/>
          </a:xfrm>
          <a:prstGeom prst="rect">
            <a:avLst/>
          </a:prstGeom>
          <a:noFill/>
          <a:ln w="9525">
            <a:noFill/>
            <a:miter lim="800000"/>
            <a:headEnd/>
            <a:tailEnd/>
          </a:ln>
        </p:spPr>
      </p:pic>
      <p:sp>
        <p:nvSpPr>
          <p:cNvPr id="4" name="TextBox 9"/>
          <p:cNvSpPr txBox="1">
            <a:spLocks noChangeArrowheads="1"/>
          </p:cNvSpPr>
          <p:nvPr/>
        </p:nvSpPr>
        <p:spPr bwMode="auto">
          <a:xfrm>
            <a:off x="488950" y="709613"/>
            <a:ext cx="8115300" cy="2246312"/>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indent="0" eaLnBrk="1" fontAlgn="auto" hangingPunct="1">
              <a:spcBef>
                <a:spcPts val="0"/>
              </a:spcBef>
              <a:spcAft>
                <a:spcPts val="1200"/>
              </a:spcAft>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a:ea typeface="ＭＳ Ｐゴシック" charset="0"/>
            </a:endParaRPr>
          </a:p>
        </p:txBody>
      </p:sp>
      <p:sp>
        <p:nvSpPr>
          <p:cNvPr id="63492" name="TextBox 10"/>
          <p:cNvSpPr txBox="1">
            <a:spLocks noChangeArrowheads="1"/>
          </p:cNvSpPr>
          <p:nvPr/>
        </p:nvSpPr>
        <p:spPr bwMode="auto">
          <a:xfrm>
            <a:off x="323850" y="66675"/>
            <a:ext cx="8351838"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model entry points, scenarios, tradeoffs</a:t>
            </a:r>
          </a:p>
        </p:txBody>
      </p:sp>
      <p:sp>
        <p:nvSpPr>
          <p:cNvPr id="63493" name="TextBox 22"/>
          <p:cNvSpPr txBox="1">
            <a:spLocks noChangeArrowheads="1"/>
          </p:cNvSpPr>
          <p:nvPr/>
        </p:nvSpPr>
        <p:spPr bwMode="auto">
          <a:xfrm>
            <a:off x="-1908175" y="3141663"/>
            <a:ext cx="184150" cy="368300"/>
          </a:xfrm>
          <a:prstGeom prst="rect">
            <a:avLst/>
          </a:prstGeom>
          <a:noFill/>
          <a:ln w="9525">
            <a:noFill/>
            <a:miter lim="800000"/>
            <a:headEnd/>
            <a:tailEnd/>
          </a:ln>
        </p:spPr>
        <p:txBody>
          <a:bodyPr wrap="none">
            <a:spAutoFit/>
          </a:bodyPr>
          <a:lstStyle/>
          <a:p>
            <a:endParaRPr lang="en-US"/>
          </a:p>
        </p:txBody>
      </p:sp>
      <p:graphicFrame>
        <p:nvGraphicFramePr>
          <p:cNvPr id="8" name="Object 5"/>
          <p:cNvGraphicFramePr>
            <a:graphicFrameLocks noChangeAspect="1"/>
          </p:cNvGraphicFramePr>
          <p:nvPr/>
        </p:nvGraphicFramePr>
        <p:xfrm>
          <a:off x="1049338" y="1125538"/>
          <a:ext cx="6618287" cy="4800600"/>
        </p:xfrm>
        <a:graphic>
          <a:graphicData uri="http://schemas.openxmlformats.org/drawingml/2006/compatibility">
            <com:legacyDrawing xmlns:com="http://schemas.openxmlformats.org/drawingml/2006/compatibility" spid="_x0000_s63494"/>
          </a:graphicData>
        </a:graphic>
      </p:graphicFrame>
      <p:sp>
        <p:nvSpPr>
          <p:cNvPr id="63495" name="9 CuadroTexto"/>
          <p:cNvSpPr txBox="1">
            <a:spLocks noChangeArrowheads="1"/>
          </p:cNvSpPr>
          <p:nvPr/>
        </p:nvSpPr>
        <p:spPr bwMode="auto">
          <a:xfrm>
            <a:off x="6781800" y="1600200"/>
            <a:ext cx="1905000" cy="369888"/>
          </a:xfrm>
          <a:prstGeom prst="rect">
            <a:avLst/>
          </a:prstGeom>
          <a:noFill/>
          <a:ln w="9525">
            <a:noFill/>
            <a:miter lim="800000"/>
            <a:headEnd/>
            <a:tailEnd/>
          </a:ln>
        </p:spPr>
        <p:txBody>
          <a:bodyPr>
            <a:spAutoFit/>
          </a:bodyPr>
          <a:lstStyle/>
          <a:p>
            <a:pPr marL="285750" indent="-285750">
              <a:buFont typeface="Arial" pitchFamily="34" charset="0"/>
              <a:buChar char="•"/>
            </a:pPr>
            <a:endParaRPr lang="en-US">
              <a:solidFill>
                <a:srgbClr val="141414"/>
              </a:solidFill>
            </a:endParaRPr>
          </a:p>
        </p:txBody>
      </p:sp>
      <p:pic>
        <p:nvPicPr>
          <p:cNvPr id="12" name="Chart 11"/>
          <p:cNvPicPr>
            <a:picLocks noGrp="1" noChangeArrowheads="1"/>
          </p:cNvPicPr>
          <p:nvPr/>
        </p:nvPicPr>
        <p:blipFill>
          <a:blip r:embed="rId5"/>
          <a:srcRect/>
          <a:stretch>
            <a:fillRect/>
          </a:stretch>
        </p:blipFill>
        <p:spPr bwMode="auto">
          <a:xfrm>
            <a:off x="463550" y="908050"/>
            <a:ext cx="7931150" cy="5260975"/>
          </a:xfrm>
          <a:prstGeom prst="rect">
            <a:avLst/>
          </a:prstGeom>
          <a:noFill/>
        </p:spPr>
      </p:pic>
      <p:pic>
        <p:nvPicPr>
          <p:cNvPr id="63497" name="Picture 11" descr="Dryland-Systems-logo-Big.jpg"/>
          <p:cNvPicPr>
            <a:picLocks noChangeAspect="1"/>
          </p:cNvPicPr>
          <p:nvPr/>
        </p:nvPicPr>
        <p:blipFill>
          <a:blip r:embed="rId6"/>
          <a:srcRect/>
          <a:stretch>
            <a:fillRect/>
          </a:stretch>
        </p:blipFill>
        <p:spPr bwMode="auto">
          <a:xfrm>
            <a:off x="53975" y="6165850"/>
            <a:ext cx="1638300" cy="615950"/>
          </a:xfrm>
          <a:prstGeom prst="rect">
            <a:avLst/>
          </a:prstGeom>
          <a:noFill/>
          <a:ln w="9525">
            <a:noFill/>
            <a:miter lim="800000"/>
            <a:headEnd/>
            <a:tailEnd/>
          </a:ln>
        </p:spPr>
      </p:pic>
      <p:pic>
        <p:nvPicPr>
          <p:cNvPr id="63498" name="Picture 18" descr="AgMIP_Logo_V01_upperhalf.jpg"/>
          <p:cNvPicPr>
            <a:picLocks noChangeAspect="1"/>
          </p:cNvPicPr>
          <p:nvPr/>
        </p:nvPicPr>
        <p:blipFill>
          <a:blip r:embed="rId7"/>
          <a:srcRect/>
          <a:stretch>
            <a:fillRect/>
          </a:stretch>
        </p:blipFill>
        <p:spPr bwMode="auto">
          <a:xfrm>
            <a:off x="7683500" y="44450"/>
            <a:ext cx="1065213" cy="517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65538" name="Picture 11" descr="ICRISAT_rightbanner.gif"/>
          <p:cNvPicPr>
            <a:picLocks noChangeAspect="1"/>
          </p:cNvPicPr>
          <p:nvPr/>
        </p:nvPicPr>
        <p:blipFill>
          <a:blip r:embed="rId4"/>
          <a:srcRect/>
          <a:stretch>
            <a:fillRect/>
          </a:stretch>
        </p:blipFill>
        <p:spPr bwMode="auto">
          <a:xfrm>
            <a:off x="8604250" y="0"/>
            <a:ext cx="1800225" cy="6858000"/>
          </a:xfrm>
          <a:prstGeom prst="rect">
            <a:avLst/>
          </a:prstGeom>
          <a:noFill/>
          <a:ln w="9525">
            <a:noFill/>
            <a:miter lim="800000"/>
            <a:headEnd/>
            <a:tailEnd/>
          </a:ln>
        </p:spPr>
      </p:pic>
      <p:sp>
        <p:nvSpPr>
          <p:cNvPr id="4" name="TextBox 9"/>
          <p:cNvSpPr txBox="1">
            <a:spLocks noChangeArrowheads="1"/>
          </p:cNvSpPr>
          <p:nvPr/>
        </p:nvSpPr>
        <p:spPr bwMode="auto">
          <a:xfrm>
            <a:off x="488950" y="709613"/>
            <a:ext cx="8115300" cy="2246312"/>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indent="0" eaLnBrk="1" fontAlgn="auto" hangingPunct="1">
              <a:spcBef>
                <a:spcPts val="0"/>
              </a:spcBef>
              <a:spcAft>
                <a:spcPts val="1200"/>
              </a:spcAft>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a:ea typeface="ＭＳ Ｐゴシック" charset="0"/>
            </a:endParaRPr>
          </a:p>
        </p:txBody>
      </p:sp>
      <p:sp>
        <p:nvSpPr>
          <p:cNvPr id="65540" name="TextBox 10"/>
          <p:cNvSpPr txBox="1">
            <a:spLocks noChangeArrowheads="1"/>
          </p:cNvSpPr>
          <p:nvPr/>
        </p:nvSpPr>
        <p:spPr bwMode="auto">
          <a:xfrm>
            <a:off x="323850" y="66675"/>
            <a:ext cx="8351838"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model entry points, scenarios, tradeoffs</a:t>
            </a:r>
          </a:p>
        </p:txBody>
      </p:sp>
      <p:sp>
        <p:nvSpPr>
          <p:cNvPr id="65541" name="TextBox 22"/>
          <p:cNvSpPr txBox="1">
            <a:spLocks noChangeArrowheads="1"/>
          </p:cNvSpPr>
          <p:nvPr/>
        </p:nvSpPr>
        <p:spPr bwMode="auto">
          <a:xfrm>
            <a:off x="-1908175" y="3141663"/>
            <a:ext cx="184150" cy="368300"/>
          </a:xfrm>
          <a:prstGeom prst="rect">
            <a:avLst/>
          </a:prstGeom>
          <a:noFill/>
          <a:ln w="9525">
            <a:noFill/>
            <a:miter lim="800000"/>
            <a:headEnd/>
            <a:tailEnd/>
          </a:ln>
        </p:spPr>
        <p:txBody>
          <a:bodyPr wrap="none">
            <a:spAutoFit/>
          </a:bodyPr>
          <a:lstStyle/>
          <a:p>
            <a:endParaRPr lang="en-US"/>
          </a:p>
        </p:txBody>
      </p:sp>
      <p:sp>
        <p:nvSpPr>
          <p:cNvPr id="65542" name="9 CuadroTexto"/>
          <p:cNvSpPr txBox="1">
            <a:spLocks noChangeArrowheads="1"/>
          </p:cNvSpPr>
          <p:nvPr/>
        </p:nvSpPr>
        <p:spPr bwMode="auto">
          <a:xfrm>
            <a:off x="6781800" y="1600200"/>
            <a:ext cx="1905000" cy="369888"/>
          </a:xfrm>
          <a:prstGeom prst="rect">
            <a:avLst/>
          </a:prstGeom>
          <a:noFill/>
          <a:ln w="9525">
            <a:noFill/>
            <a:miter lim="800000"/>
            <a:headEnd/>
            <a:tailEnd/>
          </a:ln>
        </p:spPr>
        <p:txBody>
          <a:bodyPr>
            <a:spAutoFit/>
          </a:bodyPr>
          <a:lstStyle/>
          <a:p>
            <a:pPr marL="285750" indent="-285750">
              <a:buFont typeface="Arial" pitchFamily="34" charset="0"/>
              <a:buChar char="•"/>
            </a:pPr>
            <a:endParaRPr lang="en-US">
              <a:solidFill>
                <a:srgbClr val="141414"/>
              </a:solidFill>
            </a:endParaRPr>
          </a:p>
        </p:txBody>
      </p:sp>
      <p:grpSp>
        <p:nvGrpSpPr>
          <p:cNvPr id="65543" name="Group 109"/>
          <p:cNvGrpSpPr>
            <a:grpSpLocks/>
          </p:cNvGrpSpPr>
          <p:nvPr/>
        </p:nvGrpSpPr>
        <p:grpSpPr bwMode="auto">
          <a:xfrm>
            <a:off x="-11113" y="1338263"/>
            <a:ext cx="9113838" cy="5432425"/>
            <a:chOff x="-11113" y="1338263"/>
            <a:chExt cx="9113838" cy="5432425"/>
          </a:xfrm>
        </p:grpSpPr>
        <p:cxnSp>
          <p:nvCxnSpPr>
            <p:cNvPr id="65546" name="Straight Arrow Connector 110"/>
            <p:cNvCxnSpPr>
              <a:cxnSpLocks noChangeShapeType="1"/>
            </p:cNvCxnSpPr>
            <p:nvPr/>
          </p:nvCxnSpPr>
          <p:spPr bwMode="auto">
            <a:xfrm flipV="1">
              <a:off x="1752600" y="2362200"/>
              <a:ext cx="6477000" cy="2438400"/>
            </a:xfrm>
            <a:prstGeom prst="straightConnector1">
              <a:avLst/>
            </a:prstGeom>
            <a:noFill/>
            <a:ln w="25400">
              <a:solidFill>
                <a:srgbClr val="141414"/>
              </a:solidFill>
              <a:round/>
              <a:headEnd/>
              <a:tailEnd type="arrow" w="med" len="med"/>
            </a:ln>
          </p:spPr>
        </p:cxnSp>
        <p:sp>
          <p:nvSpPr>
            <p:cNvPr id="112" name="Parallelogram 111"/>
            <p:cNvSpPr/>
            <p:nvPr/>
          </p:nvSpPr>
          <p:spPr>
            <a:xfrm rot="16200000">
              <a:off x="3529013" y="1166812"/>
              <a:ext cx="2438400" cy="5438775"/>
            </a:xfrm>
            <a:prstGeom prst="parallelogram">
              <a:avLst>
                <a:gd name="adj" fmla="val 17345"/>
              </a:avLst>
            </a:prstGeom>
            <a:solidFill>
              <a:srgbClr val="FFD7FF">
                <a:alpha val="50000"/>
              </a:srgbClr>
            </a:solidFill>
            <a:ln w="3175" cap="flat" cmpd="sng" algn="ctr">
              <a:solidFill>
                <a:srgbClr val="CCCCCC">
                  <a:lumMod val="90000"/>
                </a:srgbClr>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13" name="Freeform 112"/>
            <p:cNvSpPr>
              <a:spLocks/>
            </p:cNvSpPr>
            <p:nvPr/>
          </p:nvSpPr>
          <p:spPr bwMode="auto">
            <a:xfrm>
              <a:off x="3482975" y="5207000"/>
              <a:ext cx="650875" cy="222250"/>
            </a:xfrm>
            <a:custGeom>
              <a:avLst/>
              <a:gdLst>
                <a:gd name="T0" fmla="*/ 0 w 650875"/>
                <a:gd name="T1" fmla="*/ 222250 h 222250"/>
                <a:gd name="T2" fmla="*/ 460375 w 650875"/>
                <a:gd name="T3" fmla="*/ 127000 h 222250"/>
                <a:gd name="T4" fmla="*/ 650875 w 650875"/>
                <a:gd name="T5" fmla="*/ 0 h 222250"/>
                <a:gd name="T6" fmla="*/ 0 60000 65536"/>
                <a:gd name="T7" fmla="*/ 0 60000 65536"/>
                <a:gd name="T8" fmla="*/ 0 60000 65536"/>
              </a:gdLst>
              <a:ahLst/>
              <a:cxnLst>
                <a:cxn ang="T6">
                  <a:pos x="T0" y="T1"/>
                </a:cxn>
                <a:cxn ang="T7">
                  <a:pos x="T2" y="T3"/>
                </a:cxn>
                <a:cxn ang="T8">
                  <a:pos x="T4" y="T5"/>
                </a:cxn>
              </a:cxnLst>
              <a:rect l="0" t="0" r="r" b="b"/>
              <a:pathLst>
                <a:path w="650875" h="222250">
                  <a:moveTo>
                    <a:pt x="0" y="222250"/>
                  </a:moveTo>
                  <a:cubicBezTo>
                    <a:pt x="175948" y="193146"/>
                    <a:pt x="351896" y="164042"/>
                    <a:pt x="460375" y="127000"/>
                  </a:cubicBezTo>
                  <a:cubicBezTo>
                    <a:pt x="568854" y="89958"/>
                    <a:pt x="650875" y="0"/>
                    <a:pt x="650875" y="0"/>
                  </a:cubicBezTo>
                </a:path>
              </a:pathLst>
            </a:custGeom>
            <a:noFill/>
            <a:ln w="25400" cap="flat" cmpd="sng">
              <a:solidFill>
                <a:srgbClr val="141414"/>
              </a:solidFill>
              <a:prstDash val="solid"/>
              <a:round/>
              <a:headEnd/>
              <a:tailEnd type="triangle" w="lg" len="lg"/>
            </a:ln>
            <a:effectLst>
              <a:outerShdw dist="20000" dir="5400000" rotWithShape="0">
                <a:srgbClr val="000000">
                  <a:alpha val="37999"/>
                </a:srgbClr>
              </a:outerShdw>
            </a:effectLst>
          </p:spPr>
          <p:txBody>
            <a:bodyPr anchor="ctr"/>
            <a:lstStyle/>
            <a:p>
              <a:endParaRPr lang="en-US"/>
            </a:p>
          </p:txBody>
        </p:sp>
        <p:sp>
          <p:nvSpPr>
            <p:cNvPr id="114" name="Freeform 113"/>
            <p:cNvSpPr>
              <a:spLocks/>
            </p:cNvSpPr>
            <p:nvPr/>
          </p:nvSpPr>
          <p:spPr bwMode="auto">
            <a:xfrm>
              <a:off x="3768725" y="4876800"/>
              <a:ext cx="1031875" cy="704850"/>
            </a:xfrm>
            <a:custGeom>
              <a:avLst/>
              <a:gdLst>
                <a:gd name="T0" fmla="*/ 0 w 650925"/>
                <a:gd name="T1" fmla="*/ 704850 h 222250"/>
                <a:gd name="T2" fmla="*/ 745681 w 650925"/>
                <a:gd name="T3" fmla="*/ 434521 h 222250"/>
                <a:gd name="T4" fmla="*/ 1031796 w 650925"/>
                <a:gd name="T5" fmla="*/ 0 h 222250"/>
                <a:gd name="T6" fmla="*/ 0 60000 65536"/>
                <a:gd name="T7" fmla="*/ 0 60000 65536"/>
                <a:gd name="T8" fmla="*/ 0 60000 65536"/>
              </a:gdLst>
              <a:ahLst/>
              <a:cxnLst>
                <a:cxn ang="T6">
                  <a:pos x="T0" y="T1"/>
                </a:cxn>
                <a:cxn ang="T7">
                  <a:pos x="T2" y="T3"/>
                </a:cxn>
                <a:cxn ang="T8">
                  <a:pos x="T4" y="T5"/>
                </a:cxn>
              </a:cxnLst>
              <a:rect l="0" t="0" r="r" b="b"/>
              <a:pathLst>
                <a:path w="650925" h="222250">
                  <a:moveTo>
                    <a:pt x="0" y="222250"/>
                  </a:moveTo>
                  <a:cubicBezTo>
                    <a:pt x="175948" y="193146"/>
                    <a:pt x="281802" y="199081"/>
                    <a:pt x="470389" y="137011"/>
                  </a:cubicBezTo>
                  <a:cubicBezTo>
                    <a:pt x="658976" y="74941"/>
                    <a:pt x="650875" y="0"/>
                    <a:pt x="650875" y="0"/>
                  </a:cubicBezTo>
                </a:path>
              </a:pathLst>
            </a:custGeom>
            <a:noFill/>
            <a:ln w="25400" cap="flat" cmpd="sng">
              <a:solidFill>
                <a:srgbClr val="141414"/>
              </a:solidFill>
              <a:prstDash val="solid"/>
              <a:round/>
              <a:headEnd/>
              <a:tailEnd type="triangle" w="lg" len="lg"/>
            </a:ln>
            <a:effectLst>
              <a:outerShdw dist="20000" dir="5400000" rotWithShape="0">
                <a:srgbClr val="000000">
                  <a:alpha val="37999"/>
                </a:srgbClr>
              </a:outerShdw>
            </a:effectLst>
          </p:spPr>
          <p:txBody>
            <a:bodyPr anchor="ctr"/>
            <a:lstStyle/>
            <a:p>
              <a:endParaRPr lang="en-US"/>
            </a:p>
          </p:txBody>
        </p:sp>
        <p:cxnSp>
          <p:nvCxnSpPr>
            <p:cNvPr id="65550" name="Straight Arrow Connector 114"/>
            <p:cNvCxnSpPr>
              <a:cxnSpLocks noChangeShapeType="1"/>
            </p:cNvCxnSpPr>
            <p:nvPr/>
          </p:nvCxnSpPr>
          <p:spPr bwMode="auto">
            <a:xfrm flipV="1">
              <a:off x="4803775" y="4635500"/>
              <a:ext cx="4022725" cy="1431925"/>
            </a:xfrm>
            <a:prstGeom prst="straightConnector1">
              <a:avLst/>
            </a:prstGeom>
            <a:noFill/>
            <a:ln w="3175">
              <a:solidFill>
                <a:srgbClr val="CCCCCC"/>
              </a:solidFill>
              <a:round/>
              <a:headEnd/>
              <a:tailEnd/>
            </a:ln>
          </p:spPr>
        </p:cxnSp>
        <p:sp>
          <p:nvSpPr>
            <p:cNvPr id="116" name="Right Brace 115"/>
            <p:cNvSpPr/>
            <p:nvPr/>
          </p:nvSpPr>
          <p:spPr>
            <a:xfrm flipH="1">
              <a:off x="47625" y="3276600"/>
              <a:ext cx="257175" cy="685800"/>
            </a:xfrm>
            <a:prstGeom prst="rightBrace">
              <a:avLst/>
            </a:prstGeom>
            <a:noFill/>
            <a:ln w="28575" cap="flat" cmpd="sng" algn="ctr">
              <a:solidFill>
                <a:srgbClr val="CCCCCC">
                  <a:lumMod val="10000"/>
                </a:srgbClr>
              </a:solidFill>
              <a:prstDash val="solid"/>
            </a:ln>
            <a:effectLst/>
          </p:spPr>
          <p:txBody>
            <a:bodyPr anchor="ctr"/>
            <a:lstStyle/>
            <a:p>
              <a:pPr algn="ctr" fontAlgn="auto">
                <a:spcBef>
                  <a:spcPts val="0"/>
                </a:spcBef>
                <a:spcAft>
                  <a:spcPts val="0"/>
                </a:spcAft>
                <a:defRPr/>
              </a:pPr>
              <a:endParaRPr lang="en-US" kern="0">
                <a:solidFill>
                  <a:srgbClr val="1E9B43"/>
                </a:solidFill>
                <a:latin typeface="Arial"/>
                <a:ea typeface="+mn-ea"/>
              </a:endParaRPr>
            </a:p>
          </p:txBody>
        </p:sp>
        <p:cxnSp>
          <p:nvCxnSpPr>
            <p:cNvPr id="65552" name="Straight Connector 116"/>
            <p:cNvCxnSpPr>
              <a:cxnSpLocks noChangeShapeType="1"/>
              <a:stCxn id="146" idx="4"/>
              <a:endCxn id="121" idx="0"/>
            </p:cNvCxnSpPr>
            <p:nvPr/>
          </p:nvCxnSpPr>
          <p:spPr bwMode="auto">
            <a:xfrm flipH="1">
              <a:off x="4768850" y="5800725"/>
              <a:ext cx="1588" cy="487363"/>
            </a:xfrm>
            <a:prstGeom prst="line">
              <a:avLst/>
            </a:prstGeom>
            <a:noFill/>
            <a:ln w="25400">
              <a:solidFill>
                <a:srgbClr val="141414"/>
              </a:solidFill>
              <a:prstDash val="dash"/>
              <a:round/>
              <a:headEnd/>
              <a:tailEnd/>
            </a:ln>
          </p:spPr>
        </p:cxnSp>
        <p:sp>
          <p:nvSpPr>
            <p:cNvPr id="118" name="TextBox 6"/>
            <p:cNvSpPr txBox="1">
              <a:spLocks noChangeArrowheads="1"/>
            </p:cNvSpPr>
            <p:nvPr/>
          </p:nvSpPr>
          <p:spPr bwMode="auto">
            <a:xfrm>
              <a:off x="1450975" y="1338263"/>
              <a:ext cx="1139825"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i="1" kern="0" smtClean="0">
                  <a:solidFill>
                    <a:srgbClr val="141414"/>
                  </a:solidFill>
                </a:rPr>
                <a:t>yield</a:t>
              </a:r>
            </a:p>
          </p:txBody>
        </p:sp>
        <p:sp>
          <p:nvSpPr>
            <p:cNvPr id="119" name="TextBox 7"/>
            <p:cNvSpPr txBox="1">
              <a:spLocks noChangeArrowheads="1"/>
            </p:cNvSpPr>
            <p:nvPr/>
          </p:nvSpPr>
          <p:spPr bwMode="auto">
            <a:xfrm>
              <a:off x="5394325" y="6400800"/>
              <a:ext cx="9906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i="1" kern="0" smtClean="0">
                  <a:solidFill>
                    <a:srgbClr val="1E9B43"/>
                  </a:solidFill>
                </a:rPr>
                <a:t> </a:t>
              </a:r>
              <a:r>
                <a:rPr lang="en-US" sz="1800" i="1" kern="0" smtClean="0">
                  <a:solidFill>
                    <a:srgbClr val="141414"/>
                  </a:solidFill>
                </a:rPr>
                <a:t>time</a:t>
              </a:r>
            </a:p>
          </p:txBody>
        </p:sp>
        <p:sp>
          <p:nvSpPr>
            <p:cNvPr id="120" name="TextBox 8"/>
            <p:cNvSpPr txBox="1">
              <a:spLocks noChangeArrowheads="1"/>
            </p:cNvSpPr>
            <p:nvPr/>
          </p:nvSpPr>
          <p:spPr bwMode="auto">
            <a:xfrm>
              <a:off x="1447800" y="4987925"/>
              <a:ext cx="11398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i="1" kern="0" smtClean="0">
                  <a:solidFill>
                    <a:srgbClr val="141414"/>
                  </a:solidFill>
                </a:rPr>
                <a:t> current</a:t>
              </a:r>
            </a:p>
          </p:txBody>
        </p:sp>
        <p:sp>
          <p:nvSpPr>
            <p:cNvPr id="121" name="TextBox 9"/>
            <p:cNvSpPr txBox="1">
              <a:spLocks noChangeArrowheads="1"/>
            </p:cNvSpPr>
            <p:nvPr/>
          </p:nvSpPr>
          <p:spPr bwMode="auto">
            <a:xfrm>
              <a:off x="4295775" y="6288088"/>
              <a:ext cx="94615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i="1" kern="0" smtClean="0">
                  <a:solidFill>
                    <a:srgbClr val="141414"/>
                  </a:solidFill>
                </a:rPr>
                <a:t> future</a:t>
              </a:r>
            </a:p>
          </p:txBody>
        </p:sp>
        <p:sp>
          <p:nvSpPr>
            <p:cNvPr id="122" name="Right Brace 121"/>
            <p:cNvSpPr/>
            <p:nvPr/>
          </p:nvSpPr>
          <p:spPr>
            <a:xfrm>
              <a:off x="7680325" y="3259138"/>
              <a:ext cx="277813" cy="534987"/>
            </a:xfrm>
            <a:prstGeom prst="rightBrace">
              <a:avLst/>
            </a:prstGeom>
            <a:noFill/>
            <a:ln w="28575" cap="flat" cmpd="sng" algn="ctr">
              <a:solidFill>
                <a:srgbClr val="CCCCCC">
                  <a:lumMod val="10000"/>
                </a:srgbClr>
              </a:solidFill>
              <a:prstDash val="solid"/>
            </a:ln>
            <a:effectLst/>
          </p:spPr>
          <p:txBody>
            <a:bodyPr anchor="ctr"/>
            <a:lstStyle/>
            <a:p>
              <a:pPr algn="ctr" fontAlgn="auto">
                <a:spcBef>
                  <a:spcPts val="0"/>
                </a:spcBef>
                <a:spcAft>
                  <a:spcPts val="0"/>
                </a:spcAft>
                <a:defRPr/>
              </a:pPr>
              <a:endParaRPr lang="en-US" kern="0">
                <a:solidFill>
                  <a:srgbClr val="1E9B43"/>
                </a:solidFill>
                <a:latin typeface="Arial"/>
                <a:ea typeface="+mn-ea"/>
              </a:endParaRPr>
            </a:p>
          </p:txBody>
        </p:sp>
        <p:sp>
          <p:nvSpPr>
            <p:cNvPr id="123" name="TextBox 21"/>
            <p:cNvSpPr txBox="1">
              <a:spLocks noChangeArrowheads="1"/>
            </p:cNvSpPr>
            <p:nvPr/>
          </p:nvSpPr>
          <p:spPr bwMode="auto">
            <a:xfrm>
              <a:off x="7543800" y="3125788"/>
              <a:ext cx="1558925" cy="647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kern="0" dirty="0" smtClean="0">
                  <a:solidFill>
                    <a:srgbClr val="141414"/>
                  </a:solidFill>
                </a:rPr>
                <a:t>benefits</a:t>
              </a:r>
            </a:p>
            <a:p>
              <a:pPr algn="ctr" eaLnBrk="1" fontAlgn="auto" hangingPunct="1">
                <a:spcBef>
                  <a:spcPts val="0"/>
                </a:spcBef>
                <a:spcAft>
                  <a:spcPts val="0"/>
                </a:spcAft>
                <a:defRPr/>
              </a:pPr>
              <a:r>
                <a:rPr lang="en-US" sz="1800" kern="0" dirty="0" smtClean="0">
                  <a:solidFill>
                    <a:srgbClr val="141414"/>
                  </a:solidFill>
                </a:rPr>
                <a:t>(3)</a:t>
              </a:r>
            </a:p>
          </p:txBody>
        </p:sp>
        <p:cxnSp>
          <p:nvCxnSpPr>
            <p:cNvPr id="65559" name="Straight Connector 123"/>
            <p:cNvCxnSpPr>
              <a:cxnSpLocks noChangeShapeType="1"/>
            </p:cNvCxnSpPr>
            <p:nvPr/>
          </p:nvCxnSpPr>
          <p:spPr bwMode="auto">
            <a:xfrm>
              <a:off x="1828800" y="4267200"/>
              <a:ext cx="2971800" cy="1447800"/>
            </a:xfrm>
            <a:prstGeom prst="line">
              <a:avLst/>
            </a:prstGeom>
            <a:noFill/>
            <a:ln w="3175">
              <a:solidFill>
                <a:srgbClr val="666666"/>
              </a:solidFill>
              <a:prstDash val="sysDot"/>
              <a:round/>
              <a:headEnd/>
              <a:tailEnd/>
            </a:ln>
          </p:spPr>
        </p:cxnSp>
        <p:sp>
          <p:nvSpPr>
            <p:cNvPr id="125" name="TextBox 45"/>
            <p:cNvSpPr txBox="1">
              <a:spLocks noChangeArrowheads="1"/>
            </p:cNvSpPr>
            <p:nvPr/>
          </p:nvSpPr>
          <p:spPr bwMode="auto">
            <a:xfrm>
              <a:off x="187325" y="3757613"/>
              <a:ext cx="1573213"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kern="0" smtClean="0">
                  <a:solidFill>
                    <a:srgbClr val="141414"/>
                  </a:solidFill>
                </a:rPr>
                <a:t>sensitivity </a:t>
              </a:r>
            </a:p>
            <a:p>
              <a:pPr algn="ctr" eaLnBrk="1" fontAlgn="auto" hangingPunct="1">
                <a:spcBef>
                  <a:spcPts val="0"/>
                </a:spcBef>
                <a:spcAft>
                  <a:spcPts val="0"/>
                </a:spcAft>
                <a:defRPr/>
              </a:pPr>
              <a:r>
                <a:rPr lang="en-US" sz="1800" kern="0" smtClean="0">
                  <a:solidFill>
                    <a:srgbClr val="141414"/>
                  </a:solidFill>
                </a:rPr>
                <a:t>(1)</a:t>
              </a:r>
            </a:p>
          </p:txBody>
        </p:sp>
        <p:sp>
          <p:nvSpPr>
            <p:cNvPr id="126" name="TextBox 20"/>
            <p:cNvSpPr txBox="1">
              <a:spLocks noChangeArrowheads="1"/>
            </p:cNvSpPr>
            <p:nvPr/>
          </p:nvSpPr>
          <p:spPr bwMode="auto">
            <a:xfrm>
              <a:off x="228600" y="3114675"/>
              <a:ext cx="14478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kern="0" smtClean="0">
                  <a:solidFill>
                    <a:srgbClr val="141414"/>
                  </a:solidFill>
                </a:rPr>
                <a:t>impacts (2) </a:t>
              </a:r>
            </a:p>
          </p:txBody>
        </p:sp>
        <p:grpSp>
          <p:nvGrpSpPr>
            <p:cNvPr id="65562" name="Group 62"/>
            <p:cNvGrpSpPr>
              <a:grpSpLocks/>
            </p:cNvGrpSpPr>
            <p:nvPr/>
          </p:nvGrpSpPr>
          <p:grpSpPr bwMode="auto">
            <a:xfrm>
              <a:off x="-11113" y="3352800"/>
              <a:ext cx="468313" cy="609600"/>
              <a:chOff x="609600" y="3657600"/>
              <a:chExt cx="544771" cy="590550"/>
            </a:xfrm>
          </p:grpSpPr>
          <p:sp>
            <p:nvSpPr>
              <p:cNvPr id="157" name="Rectangle 156"/>
              <p:cNvSpPr/>
              <p:nvPr/>
            </p:nvSpPr>
            <p:spPr>
              <a:xfrm>
                <a:off x="609600" y="3734495"/>
                <a:ext cx="533691" cy="379859"/>
              </a:xfrm>
              <a:prstGeom prst="rect">
                <a:avLst/>
              </a:prstGeom>
              <a:solidFill>
                <a:sysClr val="window" lastClr="FFFFFF"/>
              </a:solidFill>
              <a:ln w="9525" cap="flat" cmpd="sng" algn="ctr">
                <a:no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graphicFrame>
            <p:nvGraphicFramePr>
              <p:cNvPr id="65597" name="Object 59"/>
              <p:cNvGraphicFramePr>
                <a:graphicFrameLocks noChangeAspect="1"/>
              </p:cNvGraphicFramePr>
              <p:nvPr/>
            </p:nvGraphicFramePr>
            <p:xfrm>
              <a:off x="609600" y="3657600"/>
              <a:ext cx="544771" cy="590550"/>
            </p:xfrm>
            <a:graphic>
              <a:graphicData uri="http://schemas.openxmlformats.org/drawingml/2006/compatibility">
                <com:legacyDrawing xmlns:com="http://schemas.openxmlformats.org/drawingml/2006/compatibility" spid="_x0000_s65597"/>
              </a:graphicData>
            </a:graphic>
          </p:graphicFrame>
        </p:grpSp>
        <p:sp>
          <p:nvSpPr>
            <p:cNvPr id="128" name="TextBox 57"/>
            <p:cNvSpPr txBox="1">
              <a:spLocks noChangeArrowheads="1"/>
            </p:cNvSpPr>
            <p:nvPr/>
          </p:nvSpPr>
          <p:spPr bwMode="auto">
            <a:xfrm>
              <a:off x="6858000" y="1676400"/>
              <a:ext cx="213360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i="1" kern="0" dirty="0" smtClean="0">
                  <a:solidFill>
                    <a:srgbClr val="1E9B43"/>
                  </a:solidFill>
                </a:rPr>
                <a:t> </a:t>
              </a:r>
              <a:r>
                <a:rPr lang="en-US" sz="1800" i="1" kern="0" dirty="0" smtClean="0">
                  <a:solidFill>
                    <a:srgbClr val="141414"/>
                  </a:solidFill>
                </a:rPr>
                <a:t>socio-economic</a:t>
              </a:r>
            </a:p>
            <a:p>
              <a:pPr algn="ctr" eaLnBrk="1" fontAlgn="auto" hangingPunct="1">
                <a:spcBef>
                  <a:spcPts val="0"/>
                </a:spcBef>
                <a:spcAft>
                  <a:spcPts val="0"/>
                </a:spcAft>
                <a:defRPr/>
              </a:pPr>
              <a:r>
                <a:rPr lang="en-US" sz="1800" i="1" kern="0" dirty="0" smtClean="0">
                  <a:solidFill>
                    <a:srgbClr val="141414"/>
                  </a:solidFill>
                </a:rPr>
                <a:t>progress rate</a:t>
              </a:r>
            </a:p>
          </p:txBody>
        </p:sp>
        <p:grpSp>
          <p:nvGrpSpPr>
            <p:cNvPr id="129" name="Freeform 128"/>
            <p:cNvGrpSpPr>
              <a:grpSpLocks/>
            </p:cNvGrpSpPr>
            <p:nvPr/>
          </p:nvGrpSpPr>
          <p:grpSpPr bwMode="auto">
            <a:xfrm>
              <a:off x="1962912" y="2871216"/>
              <a:ext cx="5590032" cy="969264"/>
              <a:chOff x="1962912" y="2871216"/>
              <a:chExt cx="5590032" cy="969264"/>
            </a:xfrm>
          </p:grpSpPr>
          <p:pic>
            <p:nvPicPr>
              <p:cNvPr id="65564" name="Freeform 128"/>
              <p:cNvPicPr>
                <a:picLocks noChangeArrowheads="1"/>
              </p:cNvPicPr>
              <p:nvPr/>
            </p:nvPicPr>
            <p:blipFill>
              <a:blip r:embed="rId5"/>
              <a:srcRect/>
              <a:stretch>
                <a:fillRect/>
              </a:stretch>
            </p:blipFill>
            <p:spPr bwMode="auto">
              <a:xfrm>
                <a:off x="1962912" y="2871216"/>
                <a:ext cx="5590032" cy="969264"/>
              </a:xfrm>
              <a:prstGeom prst="rect">
                <a:avLst/>
              </a:prstGeom>
              <a:noFill/>
            </p:spPr>
          </p:pic>
          <p:sp>
            <p:nvSpPr>
              <p:cNvPr id="65565" name="Text Box 29"/>
              <p:cNvSpPr txBox="1">
                <a:spLocks noChangeArrowheads="1"/>
              </p:cNvSpPr>
              <p:nvPr/>
            </p:nvSpPr>
            <p:spPr bwMode="auto">
              <a:xfrm>
                <a:off x="2006599" y="3111501"/>
                <a:ext cx="5286375" cy="651088"/>
              </a:xfrm>
              <a:prstGeom prst="rect">
                <a:avLst/>
              </a:prstGeom>
              <a:noFill/>
              <a:ln w="9525">
                <a:noFill/>
                <a:miter lim="800000"/>
                <a:headEnd/>
                <a:tailEnd/>
              </a:ln>
            </p:spPr>
            <p:txBody>
              <a:bodyPr anchor="ctr"/>
              <a:lstStyle/>
              <a:p>
                <a:pPr algn="ctr"/>
                <a:endParaRPr lang="en-US">
                  <a:solidFill>
                    <a:srgbClr val="1E9B43"/>
                  </a:solidFill>
                </a:endParaRPr>
              </a:p>
            </p:txBody>
          </p:sp>
        </p:grpSp>
        <p:sp>
          <p:nvSpPr>
            <p:cNvPr id="130" name="Parallelogram 129"/>
            <p:cNvSpPr/>
            <p:nvPr/>
          </p:nvSpPr>
          <p:spPr>
            <a:xfrm rot="16200000">
              <a:off x="2695575" y="2381250"/>
              <a:ext cx="2590800" cy="3924300"/>
            </a:xfrm>
            <a:prstGeom prst="parallelogram">
              <a:avLst>
                <a:gd name="adj" fmla="val 37566"/>
              </a:avLst>
            </a:prstGeom>
            <a:noFill/>
            <a:ln w="3175" cap="flat" cmpd="sng" algn="ctr">
              <a:solidFill>
                <a:srgbClr val="CCCCCC"/>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31" name="Parallelogram 130"/>
            <p:cNvSpPr/>
            <p:nvPr/>
          </p:nvSpPr>
          <p:spPr>
            <a:xfrm rot="16200000">
              <a:off x="3529013" y="1166812"/>
              <a:ext cx="2438400" cy="5438775"/>
            </a:xfrm>
            <a:prstGeom prst="parallelogram">
              <a:avLst>
                <a:gd name="adj" fmla="val 17345"/>
              </a:avLst>
            </a:prstGeom>
            <a:noFill/>
            <a:ln w="3175" cap="flat" cmpd="sng" algn="ctr">
              <a:solidFill>
                <a:srgbClr val="CCCCCC"/>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32" name="Right Brace 131"/>
            <p:cNvSpPr/>
            <p:nvPr/>
          </p:nvSpPr>
          <p:spPr>
            <a:xfrm flipH="1">
              <a:off x="1600200" y="3003550"/>
              <a:ext cx="228600" cy="654050"/>
            </a:xfrm>
            <a:prstGeom prst="rightBrace">
              <a:avLst/>
            </a:prstGeom>
            <a:noFill/>
            <a:ln w="28575" cap="flat" cmpd="sng" algn="ctr">
              <a:solidFill>
                <a:srgbClr val="CCCCCC">
                  <a:lumMod val="10000"/>
                </a:srgbClr>
              </a:solidFill>
              <a:prstDash val="solid"/>
            </a:ln>
            <a:effectLst/>
          </p:spPr>
          <p:txBody>
            <a:bodyPr anchor="ctr"/>
            <a:lstStyle/>
            <a:p>
              <a:pPr algn="ctr" fontAlgn="auto">
                <a:spcBef>
                  <a:spcPts val="0"/>
                </a:spcBef>
                <a:spcAft>
                  <a:spcPts val="0"/>
                </a:spcAft>
                <a:defRPr/>
              </a:pPr>
              <a:endParaRPr lang="en-US" kern="0">
                <a:solidFill>
                  <a:srgbClr val="1E9B43"/>
                </a:solidFill>
                <a:latin typeface="Arial"/>
                <a:ea typeface="+mn-ea"/>
              </a:endParaRPr>
            </a:p>
          </p:txBody>
        </p:sp>
        <p:sp>
          <p:nvSpPr>
            <p:cNvPr id="133" name="Right Brace 132"/>
            <p:cNvSpPr/>
            <p:nvPr/>
          </p:nvSpPr>
          <p:spPr>
            <a:xfrm flipH="1">
              <a:off x="1600200" y="3660775"/>
              <a:ext cx="228600" cy="606425"/>
            </a:xfrm>
            <a:prstGeom prst="rightBrace">
              <a:avLst/>
            </a:prstGeom>
            <a:noFill/>
            <a:ln w="28575" cap="flat" cmpd="sng" algn="ctr">
              <a:solidFill>
                <a:srgbClr val="CCCCCC">
                  <a:lumMod val="10000"/>
                </a:srgbClr>
              </a:solidFill>
              <a:prstDash val="solid"/>
            </a:ln>
            <a:effectLst/>
          </p:spPr>
          <p:txBody>
            <a:bodyPr anchor="ctr"/>
            <a:lstStyle/>
            <a:p>
              <a:pPr algn="ctr" fontAlgn="auto">
                <a:spcBef>
                  <a:spcPts val="0"/>
                </a:spcBef>
                <a:spcAft>
                  <a:spcPts val="0"/>
                </a:spcAft>
                <a:defRPr/>
              </a:pPr>
              <a:endParaRPr lang="en-US" kern="0">
                <a:solidFill>
                  <a:srgbClr val="1E9B43"/>
                </a:solidFill>
                <a:latin typeface="Arial"/>
                <a:ea typeface="+mn-ea"/>
              </a:endParaRPr>
            </a:p>
          </p:txBody>
        </p:sp>
        <p:cxnSp>
          <p:nvCxnSpPr>
            <p:cNvPr id="134" name="Straight Connector 133"/>
            <p:cNvCxnSpPr>
              <a:cxnSpLocks noChangeShapeType="1"/>
              <a:endCxn id="152" idx="2"/>
            </p:cNvCxnSpPr>
            <p:nvPr/>
          </p:nvCxnSpPr>
          <p:spPr bwMode="auto">
            <a:xfrm>
              <a:off x="2057400" y="2667000"/>
              <a:ext cx="5280025" cy="412750"/>
            </a:xfrm>
            <a:prstGeom prst="line">
              <a:avLst/>
            </a:prstGeom>
            <a:noFill/>
            <a:ln w="3175">
              <a:solidFill>
                <a:srgbClr val="666666"/>
              </a:solidFill>
              <a:prstDash val="sysDot"/>
              <a:round/>
              <a:headEnd/>
              <a:tailEnd/>
            </a:ln>
            <a:effectLst>
              <a:outerShdw dist="20000" dir="5400000" rotWithShape="0">
                <a:srgbClr val="808080">
                  <a:alpha val="37999"/>
                </a:srgbClr>
              </a:outerShdw>
            </a:effectLst>
          </p:spPr>
        </p:cxnSp>
        <p:cxnSp>
          <p:nvCxnSpPr>
            <p:cNvPr id="135" name="Straight Connector 134"/>
            <p:cNvCxnSpPr>
              <a:cxnSpLocks noChangeShapeType="1"/>
            </p:cNvCxnSpPr>
            <p:nvPr/>
          </p:nvCxnSpPr>
          <p:spPr bwMode="auto">
            <a:xfrm>
              <a:off x="2057400" y="3365500"/>
              <a:ext cx="5280025" cy="412750"/>
            </a:xfrm>
            <a:prstGeom prst="line">
              <a:avLst/>
            </a:prstGeom>
            <a:noFill/>
            <a:ln w="3175">
              <a:solidFill>
                <a:srgbClr val="666666"/>
              </a:solidFill>
              <a:prstDash val="sysDot"/>
              <a:round/>
              <a:headEnd/>
              <a:tailEnd/>
            </a:ln>
            <a:effectLst>
              <a:outerShdw dist="20000" dir="5400000" rotWithShape="0">
                <a:srgbClr val="808080">
                  <a:alpha val="37999"/>
                </a:srgbClr>
              </a:outerShdw>
            </a:effectLst>
          </p:spPr>
        </p:cxnSp>
        <p:sp>
          <p:nvSpPr>
            <p:cNvPr id="136" name="Parallelogram 135"/>
            <p:cNvSpPr/>
            <p:nvPr/>
          </p:nvSpPr>
          <p:spPr>
            <a:xfrm rot="16200000">
              <a:off x="2695575" y="2381250"/>
              <a:ext cx="2590800" cy="3924300"/>
            </a:xfrm>
            <a:prstGeom prst="parallelogram">
              <a:avLst>
                <a:gd name="adj" fmla="val 37566"/>
              </a:avLst>
            </a:prstGeom>
            <a:solidFill>
              <a:srgbClr val="FFFF00">
                <a:lumMod val="60000"/>
                <a:lumOff val="40000"/>
                <a:alpha val="50000"/>
              </a:srgbClr>
            </a:solidFill>
            <a:ln w="3175" cap="flat" cmpd="sng" algn="ctr">
              <a:solidFill>
                <a:srgbClr val="CCCCCC">
                  <a:lumMod val="90000"/>
                </a:srgbClr>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37" name="Freeform 136"/>
            <p:cNvSpPr>
              <a:spLocks/>
            </p:cNvSpPr>
            <p:nvPr/>
          </p:nvSpPr>
          <p:spPr bwMode="auto">
            <a:xfrm>
              <a:off x="2022475" y="3746500"/>
              <a:ext cx="2746375" cy="2286000"/>
            </a:xfrm>
            <a:custGeom>
              <a:avLst/>
              <a:gdLst>
                <a:gd name="T0" fmla="*/ 0 w 2746375"/>
                <a:gd name="T1" fmla="*/ 936625 h 2286000"/>
                <a:gd name="T2" fmla="*/ 2730500 w 2746375"/>
                <a:gd name="T3" fmla="*/ 2286000 h 2286000"/>
                <a:gd name="T4" fmla="*/ 2746375 w 2746375"/>
                <a:gd name="T5" fmla="*/ 1920875 h 2286000"/>
                <a:gd name="T6" fmla="*/ 2619375 w 2746375"/>
                <a:gd name="T7" fmla="*/ 1635125 h 2286000"/>
                <a:gd name="T8" fmla="*/ 2349500 w 2746375"/>
                <a:gd name="T9" fmla="*/ 1285875 h 2286000"/>
                <a:gd name="T10" fmla="*/ 2000250 w 2746375"/>
                <a:gd name="T11" fmla="*/ 1000125 h 2286000"/>
                <a:gd name="T12" fmla="*/ 1158875 w 2746375"/>
                <a:gd name="T13" fmla="*/ 508000 h 2286000"/>
                <a:gd name="T14" fmla="*/ 555625 w 2746375"/>
                <a:gd name="T15" fmla="*/ 222250 h 2286000"/>
                <a:gd name="T16" fmla="*/ 0 w 2746375"/>
                <a:gd name="T17" fmla="*/ 0 h 2286000"/>
                <a:gd name="T18" fmla="*/ 0 w 2746375"/>
                <a:gd name="T19" fmla="*/ 936625 h 2286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46375" h="2286000">
                  <a:moveTo>
                    <a:pt x="0" y="936625"/>
                  </a:moveTo>
                  <a:lnTo>
                    <a:pt x="2730500" y="2286000"/>
                  </a:lnTo>
                  <a:lnTo>
                    <a:pt x="2746375" y="1920875"/>
                  </a:lnTo>
                  <a:lnTo>
                    <a:pt x="2619375" y="1635125"/>
                  </a:lnTo>
                  <a:lnTo>
                    <a:pt x="2349500" y="1285875"/>
                  </a:lnTo>
                  <a:lnTo>
                    <a:pt x="2000250" y="1000125"/>
                  </a:lnTo>
                  <a:lnTo>
                    <a:pt x="1158875" y="508000"/>
                  </a:lnTo>
                  <a:lnTo>
                    <a:pt x="555625" y="222250"/>
                  </a:lnTo>
                  <a:lnTo>
                    <a:pt x="0" y="0"/>
                  </a:lnTo>
                  <a:lnTo>
                    <a:pt x="0" y="936625"/>
                  </a:lnTo>
                  <a:close/>
                </a:path>
              </a:pathLst>
            </a:custGeom>
            <a:solidFill>
              <a:srgbClr val="B6FFFF">
                <a:alpha val="50195"/>
              </a:srgbClr>
            </a:solidFill>
            <a:ln w="3175" cap="flat" cmpd="sng">
              <a:noFill/>
              <a:prstDash val="solid"/>
              <a:round/>
              <a:headEnd/>
              <a:tailEnd/>
            </a:ln>
            <a:effectLst>
              <a:outerShdw dist="23000" dir="5400000" rotWithShape="0">
                <a:srgbClr val="000000">
                  <a:alpha val="34999"/>
                </a:srgbClr>
              </a:outerShdw>
            </a:effectLst>
          </p:spPr>
          <p:txBody>
            <a:bodyPr anchor="ctr"/>
            <a:lstStyle/>
            <a:p>
              <a:endParaRPr lang="en-US"/>
            </a:p>
          </p:txBody>
        </p:sp>
        <p:sp>
          <p:nvSpPr>
            <p:cNvPr id="138" name="Freeform 137"/>
            <p:cNvSpPr>
              <a:spLocks/>
            </p:cNvSpPr>
            <p:nvPr/>
          </p:nvSpPr>
          <p:spPr bwMode="auto">
            <a:xfrm>
              <a:off x="2041525" y="3733800"/>
              <a:ext cx="2682875" cy="1828800"/>
            </a:xfrm>
            <a:custGeom>
              <a:avLst/>
              <a:gdLst>
                <a:gd name="T0" fmla="*/ 0 w 1857375"/>
                <a:gd name="T1" fmla="*/ 0 h 1730375"/>
                <a:gd name="T2" fmla="*/ 1444625 w 1857375"/>
                <a:gd name="T3" fmla="*/ 687897 h 1730375"/>
                <a:gd name="T4" fmla="*/ 2682875 w 1857375"/>
                <a:gd name="T5" fmla="*/ 1828800 h 1730375"/>
                <a:gd name="T6" fmla="*/ 0 60000 65536"/>
                <a:gd name="T7" fmla="*/ 0 60000 65536"/>
                <a:gd name="T8" fmla="*/ 0 60000 65536"/>
              </a:gdLst>
              <a:ahLst/>
              <a:cxnLst>
                <a:cxn ang="T6">
                  <a:pos x="T0" y="T1"/>
                </a:cxn>
                <a:cxn ang="T7">
                  <a:pos x="T2" y="T3"/>
                </a:cxn>
                <a:cxn ang="T8">
                  <a:pos x="T4" y="T5"/>
                </a:cxn>
              </a:cxnLst>
              <a:rect l="0" t="0" r="r" b="b"/>
              <a:pathLst>
                <a:path w="1857375" h="1730375">
                  <a:moveTo>
                    <a:pt x="0" y="0"/>
                  </a:moveTo>
                  <a:cubicBezTo>
                    <a:pt x="662781" y="403489"/>
                    <a:pt x="261938" y="108479"/>
                    <a:pt x="1000125" y="650875"/>
                  </a:cubicBezTo>
                  <a:cubicBezTo>
                    <a:pt x="1738312" y="1193271"/>
                    <a:pt x="1857375" y="1730375"/>
                    <a:pt x="1857375" y="1730375"/>
                  </a:cubicBezTo>
                </a:path>
              </a:pathLst>
            </a:custGeom>
            <a:noFill/>
            <a:ln w="25400" cap="flat" cmpd="sng">
              <a:solidFill>
                <a:srgbClr val="0000FF"/>
              </a:solidFill>
              <a:prstDash val="sysDot"/>
              <a:round/>
              <a:headEnd/>
              <a:tailEnd type="triangle" w="lg" len="lg"/>
            </a:ln>
            <a:effectLst>
              <a:outerShdw dist="20000" dir="5400000" rotWithShape="0">
                <a:srgbClr val="000000">
                  <a:alpha val="37999"/>
                </a:srgbClr>
              </a:outerShdw>
            </a:effectLst>
          </p:spPr>
          <p:txBody>
            <a:bodyPr anchor="ctr"/>
            <a:lstStyle/>
            <a:p>
              <a:endParaRPr lang="en-US"/>
            </a:p>
          </p:txBody>
        </p:sp>
        <p:grpSp>
          <p:nvGrpSpPr>
            <p:cNvPr id="139" name="Freeform 138"/>
            <p:cNvGrpSpPr>
              <a:grpSpLocks/>
            </p:cNvGrpSpPr>
            <p:nvPr/>
          </p:nvGrpSpPr>
          <p:grpSpPr bwMode="auto">
            <a:xfrm>
              <a:off x="1993392" y="3694176"/>
              <a:ext cx="4108704" cy="694944"/>
              <a:chOff x="1993392" y="3694176"/>
              <a:chExt cx="4108704" cy="694944"/>
            </a:xfrm>
          </p:grpSpPr>
          <p:pic>
            <p:nvPicPr>
              <p:cNvPr id="65576" name="Freeform 138"/>
              <p:cNvPicPr>
                <a:picLocks noChangeArrowheads="1"/>
              </p:cNvPicPr>
              <p:nvPr/>
            </p:nvPicPr>
            <p:blipFill>
              <a:blip r:embed="rId6"/>
              <a:srcRect/>
              <a:stretch>
                <a:fillRect/>
              </a:stretch>
            </p:blipFill>
            <p:spPr bwMode="auto">
              <a:xfrm>
                <a:off x="1993392" y="3694176"/>
                <a:ext cx="4108704" cy="694944"/>
              </a:xfrm>
              <a:prstGeom prst="rect">
                <a:avLst/>
              </a:prstGeom>
              <a:noFill/>
            </p:spPr>
          </p:pic>
          <p:sp>
            <p:nvSpPr>
              <p:cNvPr id="65577" name="Text Box 41"/>
              <p:cNvSpPr txBox="1">
                <a:spLocks noChangeArrowheads="1"/>
              </p:cNvSpPr>
              <p:nvPr/>
            </p:nvSpPr>
            <p:spPr bwMode="auto">
              <a:xfrm>
                <a:off x="2022476" y="3733799"/>
                <a:ext cx="3780426" cy="559132"/>
              </a:xfrm>
              <a:prstGeom prst="rect">
                <a:avLst/>
              </a:prstGeom>
              <a:noFill/>
              <a:ln w="9525">
                <a:noFill/>
                <a:miter lim="800000"/>
                <a:headEnd/>
                <a:tailEnd/>
              </a:ln>
            </p:spPr>
            <p:txBody>
              <a:bodyPr anchor="ctr"/>
              <a:lstStyle/>
              <a:p>
                <a:pPr algn="ctr"/>
                <a:endParaRPr lang="en-US">
                  <a:solidFill>
                    <a:srgbClr val="1E9B43"/>
                  </a:solidFill>
                </a:endParaRPr>
              </a:p>
            </p:txBody>
          </p:sp>
        </p:grpSp>
        <p:cxnSp>
          <p:nvCxnSpPr>
            <p:cNvPr id="65579" name="Straight Arrow Connector 139"/>
            <p:cNvCxnSpPr>
              <a:cxnSpLocks noChangeShapeType="1"/>
            </p:cNvCxnSpPr>
            <p:nvPr/>
          </p:nvCxnSpPr>
          <p:spPr bwMode="auto">
            <a:xfrm>
              <a:off x="1752600" y="4572000"/>
              <a:ext cx="3733800" cy="1860550"/>
            </a:xfrm>
            <a:prstGeom prst="straightConnector1">
              <a:avLst/>
            </a:prstGeom>
            <a:noFill/>
            <a:ln w="25400">
              <a:solidFill>
                <a:srgbClr val="141414"/>
              </a:solidFill>
              <a:round/>
              <a:headEnd/>
              <a:tailEnd type="arrow" w="med" len="med"/>
            </a:ln>
          </p:spPr>
        </p:cxnSp>
        <p:cxnSp>
          <p:nvCxnSpPr>
            <p:cNvPr id="141" name="Straight Connector 140"/>
            <p:cNvCxnSpPr>
              <a:cxnSpLocks noChangeShapeType="1"/>
              <a:stCxn id="132" idx="0"/>
            </p:cNvCxnSpPr>
            <p:nvPr/>
          </p:nvCxnSpPr>
          <p:spPr bwMode="auto">
            <a:xfrm>
              <a:off x="1828800" y="3003550"/>
              <a:ext cx="4191000" cy="1035050"/>
            </a:xfrm>
            <a:prstGeom prst="line">
              <a:avLst/>
            </a:prstGeom>
            <a:noFill/>
            <a:ln w="3175">
              <a:solidFill>
                <a:srgbClr val="666666"/>
              </a:solidFill>
              <a:prstDash val="sysDot"/>
              <a:round/>
              <a:headEnd/>
              <a:tailEnd/>
            </a:ln>
            <a:effectLst>
              <a:outerShdw dist="20000" dir="5400000" rotWithShape="0">
                <a:srgbClr val="808080">
                  <a:alpha val="37999"/>
                </a:srgbClr>
              </a:outerShdw>
            </a:effectLst>
          </p:spPr>
        </p:cxnSp>
        <p:cxnSp>
          <p:nvCxnSpPr>
            <p:cNvPr id="142" name="Straight Connector 141"/>
            <p:cNvCxnSpPr>
              <a:cxnSpLocks noChangeShapeType="1"/>
              <a:stCxn id="132" idx="2"/>
            </p:cNvCxnSpPr>
            <p:nvPr/>
          </p:nvCxnSpPr>
          <p:spPr bwMode="auto">
            <a:xfrm>
              <a:off x="1828800" y="3657600"/>
              <a:ext cx="4114800" cy="1066800"/>
            </a:xfrm>
            <a:prstGeom prst="line">
              <a:avLst/>
            </a:prstGeom>
            <a:noFill/>
            <a:ln w="3175">
              <a:solidFill>
                <a:srgbClr val="666666"/>
              </a:solidFill>
              <a:prstDash val="sysDot"/>
              <a:round/>
              <a:headEnd/>
              <a:tailEnd/>
            </a:ln>
            <a:effectLst>
              <a:outerShdw dist="20000" dir="5400000" rotWithShape="0">
                <a:srgbClr val="808080">
                  <a:alpha val="37999"/>
                </a:srgbClr>
              </a:outerShdw>
            </a:effectLst>
          </p:spPr>
        </p:cxnSp>
        <p:grpSp>
          <p:nvGrpSpPr>
            <p:cNvPr id="65582" name="Group 25"/>
            <p:cNvGrpSpPr>
              <a:grpSpLocks/>
            </p:cNvGrpSpPr>
            <p:nvPr/>
          </p:nvGrpSpPr>
          <p:grpSpPr bwMode="auto">
            <a:xfrm>
              <a:off x="5835650" y="3902075"/>
              <a:ext cx="266700" cy="965200"/>
              <a:chOff x="5835650" y="3902075"/>
              <a:chExt cx="266996" cy="965200"/>
            </a:xfrm>
          </p:grpSpPr>
          <p:sp>
            <p:nvSpPr>
              <p:cNvPr id="153" name="Oval 152"/>
              <p:cNvSpPr/>
              <p:nvPr/>
            </p:nvSpPr>
            <p:spPr>
              <a:xfrm>
                <a:off x="5835650" y="4619625"/>
                <a:ext cx="251103" cy="247650"/>
              </a:xfrm>
              <a:prstGeom prst="ellipse">
                <a:avLst/>
              </a:prstGeom>
              <a:solidFill>
                <a:srgbClr val="FF0000"/>
              </a:solidFill>
              <a:ln w="25400" cap="flat" cmpd="sng" algn="ctr">
                <a:solidFill>
                  <a:srgbClr val="FF6600"/>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cxnSp>
            <p:nvCxnSpPr>
              <p:cNvPr id="65593" name="Straight Arrow Connector 153"/>
              <p:cNvCxnSpPr>
                <a:cxnSpLocks noChangeShapeType="1"/>
              </p:cNvCxnSpPr>
              <p:nvPr/>
            </p:nvCxnSpPr>
            <p:spPr bwMode="auto">
              <a:xfrm flipV="1">
                <a:off x="5964381" y="4316413"/>
                <a:ext cx="9536" cy="436562"/>
              </a:xfrm>
              <a:prstGeom prst="straightConnector1">
                <a:avLst/>
              </a:prstGeom>
              <a:noFill/>
              <a:ln w="38100">
                <a:solidFill>
                  <a:srgbClr val="FF6600"/>
                </a:solidFill>
                <a:round/>
                <a:headEnd/>
                <a:tailEnd type="arrow" w="med" len="med"/>
              </a:ln>
            </p:spPr>
          </p:cxnSp>
          <p:sp>
            <p:nvSpPr>
              <p:cNvPr id="155" name="Oval 154"/>
              <p:cNvSpPr/>
              <p:nvPr/>
            </p:nvSpPr>
            <p:spPr>
              <a:xfrm>
                <a:off x="5851543" y="4083050"/>
                <a:ext cx="251103" cy="247650"/>
              </a:xfrm>
              <a:prstGeom prst="ellipse">
                <a:avLst/>
              </a:prstGeom>
              <a:solidFill>
                <a:srgbClr val="00FF00"/>
              </a:solidFill>
              <a:ln w="25400" cap="flat" cmpd="sng" algn="ctr">
                <a:solidFill>
                  <a:srgbClr val="FF6600"/>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56" name="Oval 155"/>
              <p:cNvSpPr/>
              <p:nvPr/>
            </p:nvSpPr>
            <p:spPr>
              <a:xfrm>
                <a:off x="5851543" y="3902075"/>
                <a:ext cx="251103" cy="247650"/>
              </a:xfrm>
              <a:prstGeom prst="ellipse">
                <a:avLst/>
              </a:prstGeom>
              <a:solidFill>
                <a:srgbClr val="00BA01"/>
              </a:solidFill>
              <a:ln w="25400" cap="flat" cmpd="sng" algn="ctr">
                <a:solidFill>
                  <a:srgbClr val="FF6600"/>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grpSp>
        <p:grpSp>
          <p:nvGrpSpPr>
            <p:cNvPr id="65583" name="Group 26"/>
            <p:cNvGrpSpPr>
              <a:grpSpLocks/>
            </p:cNvGrpSpPr>
            <p:nvPr/>
          </p:nvGrpSpPr>
          <p:grpSpPr bwMode="auto">
            <a:xfrm>
              <a:off x="7321550" y="2955925"/>
              <a:ext cx="266700" cy="965200"/>
              <a:chOff x="7321254" y="2955925"/>
              <a:chExt cx="266996" cy="965200"/>
            </a:xfrm>
          </p:grpSpPr>
          <p:sp>
            <p:nvSpPr>
              <p:cNvPr id="149" name="Oval 148"/>
              <p:cNvSpPr/>
              <p:nvPr/>
            </p:nvSpPr>
            <p:spPr>
              <a:xfrm>
                <a:off x="7321254" y="3673475"/>
                <a:ext cx="251103" cy="247650"/>
              </a:xfrm>
              <a:prstGeom prst="ellipse">
                <a:avLst/>
              </a:prstGeom>
              <a:solidFill>
                <a:srgbClr val="FF0000"/>
              </a:solidFill>
              <a:ln w="25400" cap="flat" cmpd="sng" algn="ctr">
                <a:solidFill>
                  <a:srgbClr val="660066"/>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cxnSp>
            <p:nvCxnSpPr>
              <p:cNvPr id="65589" name="Straight Arrow Connector 149"/>
              <p:cNvCxnSpPr>
                <a:cxnSpLocks noChangeShapeType="1"/>
              </p:cNvCxnSpPr>
              <p:nvPr/>
            </p:nvCxnSpPr>
            <p:spPr bwMode="auto">
              <a:xfrm flipV="1">
                <a:off x="7449985" y="3352800"/>
                <a:ext cx="9536" cy="436563"/>
              </a:xfrm>
              <a:prstGeom prst="straightConnector1">
                <a:avLst/>
              </a:prstGeom>
              <a:noFill/>
              <a:ln w="38100">
                <a:solidFill>
                  <a:srgbClr val="660066"/>
                </a:solidFill>
                <a:round/>
                <a:headEnd/>
                <a:tailEnd type="arrow" w="med" len="med"/>
              </a:ln>
            </p:spPr>
          </p:cxnSp>
          <p:sp>
            <p:nvSpPr>
              <p:cNvPr id="151" name="Oval 150"/>
              <p:cNvSpPr/>
              <p:nvPr/>
            </p:nvSpPr>
            <p:spPr>
              <a:xfrm>
                <a:off x="7337147" y="3136900"/>
                <a:ext cx="251103" cy="247650"/>
              </a:xfrm>
              <a:prstGeom prst="ellipse">
                <a:avLst/>
              </a:prstGeom>
              <a:solidFill>
                <a:srgbClr val="00FF00"/>
              </a:solidFill>
              <a:ln w="25400" cap="flat" cmpd="sng" algn="ctr">
                <a:solidFill>
                  <a:srgbClr val="660066"/>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52" name="Oval 151"/>
              <p:cNvSpPr/>
              <p:nvPr/>
            </p:nvSpPr>
            <p:spPr>
              <a:xfrm>
                <a:off x="7337147" y="2955925"/>
                <a:ext cx="251103" cy="247650"/>
              </a:xfrm>
              <a:prstGeom prst="ellipse">
                <a:avLst/>
              </a:prstGeom>
              <a:solidFill>
                <a:srgbClr val="00BA01"/>
              </a:solidFill>
              <a:ln w="25400" cap="flat" cmpd="sng" algn="ctr">
                <a:solidFill>
                  <a:srgbClr val="660066"/>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grpSp>
        <p:grpSp>
          <p:nvGrpSpPr>
            <p:cNvPr id="65584" name="Group 24"/>
            <p:cNvGrpSpPr>
              <a:grpSpLocks/>
            </p:cNvGrpSpPr>
            <p:nvPr/>
          </p:nvGrpSpPr>
          <p:grpSpPr bwMode="auto">
            <a:xfrm>
              <a:off x="1914525" y="1811338"/>
              <a:ext cx="250825" cy="3176587"/>
              <a:chOff x="1914229" y="1810905"/>
              <a:chExt cx="251121" cy="3177020"/>
            </a:xfrm>
          </p:grpSpPr>
          <p:cxnSp>
            <p:nvCxnSpPr>
              <p:cNvPr id="65586" name="Straight Arrow Connector 146"/>
              <p:cNvCxnSpPr>
                <a:cxnSpLocks noChangeShapeType="1"/>
              </p:cNvCxnSpPr>
              <p:nvPr/>
            </p:nvCxnSpPr>
            <p:spPr bwMode="auto">
              <a:xfrm flipV="1">
                <a:off x="2033433" y="1810905"/>
                <a:ext cx="14304" cy="3177020"/>
              </a:xfrm>
              <a:prstGeom prst="straightConnector1">
                <a:avLst/>
              </a:prstGeom>
              <a:noFill/>
              <a:ln w="25400">
                <a:solidFill>
                  <a:srgbClr val="141414"/>
                </a:solidFill>
                <a:round/>
                <a:headEnd/>
                <a:tailEnd type="arrow" w="med" len="med"/>
              </a:ln>
            </p:spPr>
          </p:cxnSp>
          <p:sp>
            <p:nvSpPr>
              <p:cNvPr id="148" name="Oval 147"/>
              <p:cNvSpPr/>
              <p:nvPr/>
            </p:nvSpPr>
            <p:spPr>
              <a:xfrm>
                <a:off x="1914229" y="3638366"/>
                <a:ext cx="251121" cy="247684"/>
              </a:xfrm>
              <a:prstGeom prst="ellipse">
                <a:avLst/>
              </a:prstGeom>
              <a:solidFill>
                <a:srgbClr val="CCCCCC">
                  <a:lumMod val="10000"/>
                </a:srgbClr>
              </a:solidFill>
              <a:ln w="25400" cap="flat" cmpd="sng" algn="ctr">
                <a:solidFill>
                  <a:srgbClr val="CCCCCC">
                    <a:lumMod val="10000"/>
                  </a:srgbClr>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grpSp>
        <p:sp>
          <p:nvSpPr>
            <p:cNvPr id="146" name="Oval 145"/>
            <p:cNvSpPr/>
            <p:nvPr/>
          </p:nvSpPr>
          <p:spPr>
            <a:xfrm>
              <a:off x="4643438" y="5553075"/>
              <a:ext cx="252412" cy="247650"/>
            </a:xfrm>
            <a:prstGeom prst="ellipse">
              <a:avLst/>
            </a:prstGeom>
            <a:pattFill prst="dkUpDiag">
              <a:fgClr>
                <a:srgbClr val="FF0000"/>
              </a:fgClr>
              <a:bgClr>
                <a:sysClr val="window" lastClr="FFFFFF"/>
              </a:bgClr>
            </a:pattFill>
            <a:ln w="25400" cap="flat" cmpd="sng" algn="ctr">
              <a:no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grpSp>
      <p:pic>
        <p:nvPicPr>
          <p:cNvPr id="65544" name="Picture 11" descr="Dryland-Systems-logo-Big.jpg"/>
          <p:cNvPicPr>
            <a:picLocks noChangeAspect="1"/>
          </p:cNvPicPr>
          <p:nvPr/>
        </p:nvPicPr>
        <p:blipFill>
          <a:blip r:embed="rId7"/>
          <a:srcRect/>
          <a:stretch>
            <a:fillRect/>
          </a:stretch>
        </p:blipFill>
        <p:spPr bwMode="auto">
          <a:xfrm>
            <a:off x="53975" y="6165850"/>
            <a:ext cx="1638300" cy="615950"/>
          </a:xfrm>
          <a:prstGeom prst="rect">
            <a:avLst/>
          </a:prstGeom>
          <a:noFill/>
          <a:ln w="9525">
            <a:noFill/>
            <a:miter lim="800000"/>
            <a:headEnd/>
            <a:tailEnd/>
          </a:ln>
        </p:spPr>
      </p:pic>
      <p:pic>
        <p:nvPicPr>
          <p:cNvPr id="65545" name="Picture 18" descr="AgMIP_Logo_V01_upperhalf.jpg"/>
          <p:cNvPicPr>
            <a:picLocks noChangeAspect="1"/>
          </p:cNvPicPr>
          <p:nvPr/>
        </p:nvPicPr>
        <p:blipFill>
          <a:blip r:embed="rId8"/>
          <a:srcRect/>
          <a:stretch>
            <a:fillRect/>
          </a:stretch>
        </p:blipFill>
        <p:spPr bwMode="auto">
          <a:xfrm>
            <a:off x="7683500" y="44450"/>
            <a:ext cx="1065213" cy="51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67586" name="Picture 11" descr="ICRISAT_rightbanner.gif"/>
          <p:cNvPicPr>
            <a:picLocks noChangeAspect="1"/>
          </p:cNvPicPr>
          <p:nvPr/>
        </p:nvPicPr>
        <p:blipFill>
          <a:blip r:embed="rId4"/>
          <a:srcRect/>
          <a:stretch>
            <a:fillRect/>
          </a:stretch>
        </p:blipFill>
        <p:spPr bwMode="auto">
          <a:xfrm>
            <a:off x="8604250" y="0"/>
            <a:ext cx="1800225" cy="6858000"/>
          </a:xfrm>
          <a:prstGeom prst="rect">
            <a:avLst/>
          </a:prstGeom>
          <a:noFill/>
          <a:ln w="9525">
            <a:noFill/>
            <a:miter lim="800000"/>
            <a:headEnd/>
            <a:tailEnd/>
          </a:ln>
        </p:spPr>
      </p:pic>
      <p:sp>
        <p:nvSpPr>
          <p:cNvPr id="4" name="TextBox 9"/>
          <p:cNvSpPr txBox="1">
            <a:spLocks noChangeArrowheads="1"/>
          </p:cNvSpPr>
          <p:nvPr/>
        </p:nvSpPr>
        <p:spPr bwMode="auto">
          <a:xfrm>
            <a:off x="488950" y="709613"/>
            <a:ext cx="8115300" cy="2246312"/>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indent="0" eaLnBrk="1" fontAlgn="auto" hangingPunct="1">
              <a:spcBef>
                <a:spcPts val="0"/>
              </a:spcBef>
              <a:spcAft>
                <a:spcPts val="1200"/>
              </a:spcAft>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a:ea typeface="ＭＳ Ｐゴシック" charset="0"/>
            </a:endParaRPr>
          </a:p>
        </p:txBody>
      </p:sp>
      <p:sp>
        <p:nvSpPr>
          <p:cNvPr id="67588" name="TextBox 10"/>
          <p:cNvSpPr txBox="1">
            <a:spLocks noChangeArrowheads="1"/>
          </p:cNvSpPr>
          <p:nvPr/>
        </p:nvSpPr>
        <p:spPr bwMode="auto">
          <a:xfrm>
            <a:off x="323850" y="66675"/>
            <a:ext cx="8351838"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model entry points, scenarios, tradeoffs</a:t>
            </a:r>
          </a:p>
        </p:txBody>
      </p:sp>
      <p:sp>
        <p:nvSpPr>
          <p:cNvPr id="67589" name="TextBox 22"/>
          <p:cNvSpPr txBox="1">
            <a:spLocks noChangeArrowheads="1"/>
          </p:cNvSpPr>
          <p:nvPr/>
        </p:nvSpPr>
        <p:spPr bwMode="auto">
          <a:xfrm>
            <a:off x="-1908175" y="3141663"/>
            <a:ext cx="184150" cy="368300"/>
          </a:xfrm>
          <a:prstGeom prst="rect">
            <a:avLst/>
          </a:prstGeom>
          <a:noFill/>
          <a:ln w="9525">
            <a:noFill/>
            <a:miter lim="800000"/>
            <a:headEnd/>
            <a:tailEnd/>
          </a:ln>
        </p:spPr>
        <p:txBody>
          <a:bodyPr wrap="none">
            <a:spAutoFit/>
          </a:bodyPr>
          <a:lstStyle/>
          <a:p>
            <a:endParaRPr lang="en-US"/>
          </a:p>
        </p:txBody>
      </p:sp>
      <p:sp>
        <p:nvSpPr>
          <p:cNvPr id="67590" name="9 CuadroTexto"/>
          <p:cNvSpPr txBox="1">
            <a:spLocks noChangeArrowheads="1"/>
          </p:cNvSpPr>
          <p:nvPr/>
        </p:nvSpPr>
        <p:spPr bwMode="auto">
          <a:xfrm>
            <a:off x="6781800" y="1600200"/>
            <a:ext cx="1905000" cy="369888"/>
          </a:xfrm>
          <a:prstGeom prst="rect">
            <a:avLst/>
          </a:prstGeom>
          <a:noFill/>
          <a:ln w="9525">
            <a:noFill/>
            <a:miter lim="800000"/>
            <a:headEnd/>
            <a:tailEnd/>
          </a:ln>
        </p:spPr>
        <p:txBody>
          <a:bodyPr>
            <a:spAutoFit/>
          </a:bodyPr>
          <a:lstStyle/>
          <a:p>
            <a:pPr marL="285750" indent="-285750">
              <a:buFont typeface="Arial" pitchFamily="34" charset="0"/>
              <a:buChar char="•"/>
            </a:pPr>
            <a:endParaRPr lang="en-US">
              <a:solidFill>
                <a:srgbClr val="141414"/>
              </a:solidFill>
            </a:endParaRPr>
          </a:p>
        </p:txBody>
      </p:sp>
      <p:grpSp>
        <p:nvGrpSpPr>
          <p:cNvPr id="67591" name="Group 162"/>
          <p:cNvGrpSpPr>
            <a:grpSpLocks/>
          </p:cNvGrpSpPr>
          <p:nvPr/>
        </p:nvGrpSpPr>
        <p:grpSpPr bwMode="auto">
          <a:xfrm>
            <a:off x="-11113" y="1338263"/>
            <a:ext cx="9463088" cy="5432425"/>
            <a:chOff x="-11113" y="1338263"/>
            <a:chExt cx="9463088" cy="5432425"/>
          </a:xfrm>
        </p:grpSpPr>
        <p:cxnSp>
          <p:nvCxnSpPr>
            <p:cNvPr id="67594" name="Straight Arrow Connector 163"/>
            <p:cNvCxnSpPr>
              <a:cxnSpLocks noChangeShapeType="1"/>
            </p:cNvCxnSpPr>
            <p:nvPr/>
          </p:nvCxnSpPr>
          <p:spPr bwMode="auto">
            <a:xfrm flipV="1">
              <a:off x="1752600" y="2362200"/>
              <a:ext cx="6477000" cy="2438400"/>
            </a:xfrm>
            <a:prstGeom prst="straightConnector1">
              <a:avLst/>
            </a:prstGeom>
            <a:noFill/>
            <a:ln w="25400">
              <a:solidFill>
                <a:srgbClr val="141414"/>
              </a:solidFill>
              <a:round/>
              <a:headEnd/>
              <a:tailEnd type="arrow" w="med" len="med"/>
            </a:ln>
          </p:spPr>
        </p:cxnSp>
        <p:sp>
          <p:nvSpPr>
            <p:cNvPr id="165" name="Parallelogram 164"/>
            <p:cNvSpPr/>
            <p:nvPr/>
          </p:nvSpPr>
          <p:spPr>
            <a:xfrm rot="16200000">
              <a:off x="3836988" y="881062"/>
              <a:ext cx="2298700" cy="5876925"/>
            </a:xfrm>
            <a:prstGeom prst="parallelogram">
              <a:avLst>
                <a:gd name="adj" fmla="val 11159"/>
              </a:avLst>
            </a:prstGeom>
            <a:solidFill>
              <a:srgbClr val="FFD7FF">
                <a:alpha val="50000"/>
              </a:srgbClr>
            </a:solidFill>
            <a:ln w="3175" cap="flat" cmpd="sng" algn="ctr">
              <a:solidFill>
                <a:srgbClr val="CCCCCC"/>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66" name="Parallelogram 165"/>
            <p:cNvSpPr/>
            <p:nvPr/>
          </p:nvSpPr>
          <p:spPr>
            <a:xfrm rot="16200000">
              <a:off x="3529013" y="1166812"/>
              <a:ext cx="2438400" cy="5438775"/>
            </a:xfrm>
            <a:prstGeom prst="parallelogram">
              <a:avLst>
                <a:gd name="adj" fmla="val 17345"/>
              </a:avLst>
            </a:prstGeom>
            <a:solidFill>
              <a:srgbClr val="FFD7FF">
                <a:alpha val="50000"/>
              </a:srgbClr>
            </a:solidFill>
            <a:ln w="3175" cap="flat" cmpd="sng" algn="ctr">
              <a:solidFill>
                <a:srgbClr val="CCCCCC">
                  <a:lumMod val="90000"/>
                </a:srgbClr>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67" name="Parallelogram 166"/>
            <p:cNvSpPr/>
            <p:nvPr/>
          </p:nvSpPr>
          <p:spPr>
            <a:xfrm rot="16200000">
              <a:off x="3187700" y="1511300"/>
              <a:ext cx="2597150" cy="4895850"/>
            </a:xfrm>
            <a:prstGeom prst="parallelogram">
              <a:avLst>
                <a:gd name="adj" fmla="val 21623"/>
              </a:avLst>
            </a:prstGeom>
            <a:solidFill>
              <a:srgbClr val="FFD7FF">
                <a:alpha val="50000"/>
              </a:srgbClr>
            </a:solidFill>
            <a:ln w="3175" cap="flat" cmpd="sng" algn="ctr">
              <a:solidFill>
                <a:srgbClr val="CCCCCC"/>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68" name="Parallelogram 167"/>
            <p:cNvSpPr/>
            <p:nvPr/>
          </p:nvSpPr>
          <p:spPr>
            <a:xfrm rot="16200000">
              <a:off x="3065463" y="2011362"/>
              <a:ext cx="2374900" cy="4448175"/>
            </a:xfrm>
            <a:prstGeom prst="parallelogram">
              <a:avLst>
                <a:gd name="adj" fmla="val 31550"/>
              </a:avLst>
            </a:prstGeom>
            <a:solidFill>
              <a:srgbClr val="FFFF00">
                <a:lumMod val="60000"/>
                <a:lumOff val="40000"/>
                <a:alpha val="50000"/>
              </a:srgbClr>
            </a:solidFill>
            <a:ln w="3175" cap="flat" cmpd="sng" algn="ctr">
              <a:solidFill>
                <a:srgbClr val="CCCCCC"/>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69" name="Parallelogram 168"/>
            <p:cNvSpPr/>
            <p:nvPr/>
          </p:nvSpPr>
          <p:spPr>
            <a:xfrm rot="16200000">
              <a:off x="2695575" y="2381250"/>
              <a:ext cx="2590800" cy="3924300"/>
            </a:xfrm>
            <a:prstGeom prst="parallelogram">
              <a:avLst>
                <a:gd name="adj" fmla="val 37566"/>
              </a:avLst>
            </a:prstGeom>
            <a:solidFill>
              <a:srgbClr val="FFFF00">
                <a:lumMod val="60000"/>
                <a:lumOff val="40000"/>
                <a:alpha val="50000"/>
              </a:srgbClr>
            </a:solidFill>
            <a:ln w="3175" cap="flat" cmpd="sng" algn="ctr">
              <a:solidFill>
                <a:srgbClr val="CCCCCC">
                  <a:lumMod val="90000"/>
                </a:srgbClr>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70" name="Parallelogram 169"/>
            <p:cNvSpPr/>
            <p:nvPr/>
          </p:nvSpPr>
          <p:spPr>
            <a:xfrm rot="16200000">
              <a:off x="2338388" y="2763837"/>
              <a:ext cx="2825750" cy="3381375"/>
            </a:xfrm>
            <a:prstGeom prst="parallelogram">
              <a:avLst>
                <a:gd name="adj" fmla="val 40375"/>
              </a:avLst>
            </a:prstGeom>
            <a:solidFill>
              <a:srgbClr val="FFFF00">
                <a:lumMod val="60000"/>
                <a:lumOff val="40000"/>
                <a:alpha val="50000"/>
              </a:srgbClr>
            </a:solidFill>
            <a:ln w="3175" cap="flat" cmpd="sng" algn="ctr">
              <a:solidFill>
                <a:srgbClr val="CCCCCC"/>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71" name="Freeform 170"/>
            <p:cNvSpPr>
              <a:spLocks/>
            </p:cNvSpPr>
            <p:nvPr/>
          </p:nvSpPr>
          <p:spPr bwMode="auto">
            <a:xfrm>
              <a:off x="3482975" y="5207000"/>
              <a:ext cx="650875" cy="222250"/>
            </a:xfrm>
            <a:custGeom>
              <a:avLst/>
              <a:gdLst>
                <a:gd name="T0" fmla="*/ 0 w 650875"/>
                <a:gd name="T1" fmla="*/ 222250 h 222250"/>
                <a:gd name="T2" fmla="*/ 460375 w 650875"/>
                <a:gd name="T3" fmla="*/ 127000 h 222250"/>
                <a:gd name="T4" fmla="*/ 650875 w 650875"/>
                <a:gd name="T5" fmla="*/ 0 h 222250"/>
                <a:gd name="T6" fmla="*/ 0 60000 65536"/>
                <a:gd name="T7" fmla="*/ 0 60000 65536"/>
                <a:gd name="T8" fmla="*/ 0 60000 65536"/>
              </a:gdLst>
              <a:ahLst/>
              <a:cxnLst>
                <a:cxn ang="T6">
                  <a:pos x="T0" y="T1"/>
                </a:cxn>
                <a:cxn ang="T7">
                  <a:pos x="T2" y="T3"/>
                </a:cxn>
                <a:cxn ang="T8">
                  <a:pos x="T4" y="T5"/>
                </a:cxn>
              </a:cxnLst>
              <a:rect l="0" t="0" r="r" b="b"/>
              <a:pathLst>
                <a:path w="650875" h="222250">
                  <a:moveTo>
                    <a:pt x="0" y="222250"/>
                  </a:moveTo>
                  <a:cubicBezTo>
                    <a:pt x="175948" y="193146"/>
                    <a:pt x="351896" y="164042"/>
                    <a:pt x="460375" y="127000"/>
                  </a:cubicBezTo>
                  <a:cubicBezTo>
                    <a:pt x="568854" y="89958"/>
                    <a:pt x="650875" y="0"/>
                    <a:pt x="650875" y="0"/>
                  </a:cubicBezTo>
                </a:path>
              </a:pathLst>
            </a:custGeom>
            <a:noFill/>
            <a:ln w="25400" cap="flat" cmpd="sng">
              <a:solidFill>
                <a:srgbClr val="141414"/>
              </a:solidFill>
              <a:prstDash val="solid"/>
              <a:round/>
              <a:headEnd/>
              <a:tailEnd type="triangle" w="lg" len="lg"/>
            </a:ln>
            <a:effectLst>
              <a:outerShdw dist="20000" dir="5400000" rotWithShape="0">
                <a:srgbClr val="000000">
                  <a:alpha val="37999"/>
                </a:srgbClr>
              </a:outerShdw>
            </a:effectLst>
          </p:spPr>
          <p:txBody>
            <a:bodyPr anchor="ctr"/>
            <a:lstStyle/>
            <a:p>
              <a:endParaRPr lang="en-US"/>
            </a:p>
          </p:txBody>
        </p:sp>
        <p:sp>
          <p:nvSpPr>
            <p:cNvPr id="172" name="Freeform 171"/>
            <p:cNvSpPr>
              <a:spLocks/>
            </p:cNvSpPr>
            <p:nvPr/>
          </p:nvSpPr>
          <p:spPr bwMode="auto">
            <a:xfrm>
              <a:off x="3768725" y="4876800"/>
              <a:ext cx="1031875" cy="704850"/>
            </a:xfrm>
            <a:custGeom>
              <a:avLst/>
              <a:gdLst>
                <a:gd name="T0" fmla="*/ 0 w 650925"/>
                <a:gd name="T1" fmla="*/ 704850 h 222250"/>
                <a:gd name="T2" fmla="*/ 745681 w 650925"/>
                <a:gd name="T3" fmla="*/ 434521 h 222250"/>
                <a:gd name="T4" fmla="*/ 1031796 w 650925"/>
                <a:gd name="T5" fmla="*/ 0 h 222250"/>
                <a:gd name="T6" fmla="*/ 0 60000 65536"/>
                <a:gd name="T7" fmla="*/ 0 60000 65536"/>
                <a:gd name="T8" fmla="*/ 0 60000 65536"/>
              </a:gdLst>
              <a:ahLst/>
              <a:cxnLst>
                <a:cxn ang="T6">
                  <a:pos x="T0" y="T1"/>
                </a:cxn>
                <a:cxn ang="T7">
                  <a:pos x="T2" y="T3"/>
                </a:cxn>
                <a:cxn ang="T8">
                  <a:pos x="T4" y="T5"/>
                </a:cxn>
              </a:cxnLst>
              <a:rect l="0" t="0" r="r" b="b"/>
              <a:pathLst>
                <a:path w="650925" h="222250">
                  <a:moveTo>
                    <a:pt x="0" y="222250"/>
                  </a:moveTo>
                  <a:cubicBezTo>
                    <a:pt x="175948" y="193146"/>
                    <a:pt x="281802" y="199081"/>
                    <a:pt x="470389" y="137011"/>
                  </a:cubicBezTo>
                  <a:cubicBezTo>
                    <a:pt x="658976" y="74941"/>
                    <a:pt x="650875" y="0"/>
                    <a:pt x="650875" y="0"/>
                  </a:cubicBezTo>
                </a:path>
              </a:pathLst>
            </a:custGeom>
            <a:noFill/>
            <a:ln w="25400" cap="flat" cmpd="sng">
              <a:solidFill>
                <a:srgbClr val="141414"/>
              </a:solidFill>
              <a:prstDash val="solid"/>
              <a:round/>
              <a:headEnd/>
              <a:tailEnd type="triangle" w="lg" len="lg"/>
            </a:ln>
            <a:effectLst>
              <a:outerShdw dist="20000" dir="5400000" rotWithShape="0">
                <a:srgbClr val="000000">
                  <a:alpha val="37999"/>
                </a:srgbClr>
              </a:outerShdw>
            </a:effectLst>
          </p:spPr>
          <p:txBody>
            <a:bodyPr anchor="ctr"/>
            <a:lstStyle/>
            <a:p>
              <a:endParaRPr lang="en-US"/>
            </a:p>
          </p:txBody>
        </p:sp>
        <p:sp>
          <p:nvSpPr>
            <p:cNvPr id="173" name="Freeform 172"/>
            <p:cNvSpPr>
              <a:spLocks/>
            </p:cNvSpPr>
            <p:nvPr/>
          </p:nvSpPr>
          <p:spPr bwMode="auto">
            <a:xfrm>
              <a:off x="2022475" y="3746500"/>
              <a:ext cx="2746375" cy="2286000"/>
            </a:xfrm>
            <a:custGeom>
              <a:avLst/>
              <a:gdLst>
                <a:gd name="T0" fmla="*/ 0 w 2746375"/>
                <a:gd name="T1" fmla="*/ 936625 h 2286000"/>
                <a:gd name="T2" fmla="*/ 2730500 w 2746375"/>
                <a:gd name="T3" fmla="*/ 2286000 h 2286000"/>
                <a:gd name="T4" fmla="*/ 2746375 w 2746375"/>
                <a:gd name="T5" fmla="*/ 1920875 h 2286000"/>
                <a:gd name="T6" fmla="*/ 2619375 w 2746375"/>
                <a:gd name="T7" fmla="*/ 1635125 h 2286000"/>
                <a:gd name="T8" fmla="*/ 2349500 w 2746375"/>
                <a:gd name="T9" fmla="*/ 1285875 h 2286000"/>
                <a:gd name="T10" fmla="*/ 2000250 w 2746375"/>
                <a:gd name="T11" fmla="*/ 1000125 h 2286000"/>
                <a:gd name="T12" fmla="*/ 1158875 w 2746375"/>
                <a:gd name="T13" fmla="*/ 508000 h 2286000"/>
                <a:gd name="T14" fmla="*/ 555625 w 2746375"/>
                <a:gd name="T15" fmla="*/ 222250 h 2286000"/>
                <a:gd name="T16" fmla="*/ 0 w 2746375"/>
                <a:gd name="T17" fmla="*/ 0 h 2286000"/>
                <a:gd name="T18" fmla="*/ 0 w 2746375"/>
                <a:gd name="T19" fmla="*/ 936625 h 2286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46375" h="2286000">
                  <a:moveTo>
                    <a:pt x="0" y="936625"/>
                  </a:moveTo>
                  <a:lnTo>
                    <a:pt x="2730500" y="2286000"/>
                  </a:lnTo>
                  <a:lnTo>
                    <a:pt x="2746375" y="1920875"/>
                  </a:lnTo>
                  <a:lnTo>
                    <a:pt x="2619375" y="1635125"/>
                  </a:lnTo>
                  <a:lnTo>
                    <a:pt x="2349500" y="1285875"/>
                  </a:lnTo>
                  <a:lnTo>
                    <a:pt x="2000250" y="1000125"/>
                  </a:lnTo>
                  <a:lnTo>
                    <a:pt x="1158875" y="508000"/>
                  </a:lnTo>
                  <a:lnTo>
                    <a:pt x="555625" y="222250"/>
                  </a:lnTo>
                  <a:lnTo>
                    <a:pt x="0" y="0"/>
                  </a:lnTo>
                  <a:lnTo>
                    <a:pt x="0" y="936625"/>
                  </a:lnTo>
                  <a:close/>
                </a:path>
              </a:pathLst>
            </a:custGeom>
            <a:solidFill>
              <a:srgbClr val="B6FFFF">
                <a:alpha val="50195"/>
              </a:srgbClr>
            </a:solidFill>
            <a:ln w="3175" cap="flat" cmpd="sng">
              <a:noFill/>
              <a:prstDash val="solid"/>
              <a:round/>
              <a:headEnd/>
              <a:tailEnd/>
            </a:ln>
            <a:effectLst>
              <a:outerShdw dist="23000" dir="5400000" rotWithShape="0">
                <a:srgbClr val="000000">
                  <a:alpha val="34999"/>
                </a:srgbClr>
              </a:outerShdw>
            </a:effectLst>
          </p:spPr>
          <p:txBody>
            <a:bodyPr anchor="ctr"/>
            <a:lstStyle/>
            <a:p>
              <a:endParaRPr lang="en-US"/>
            </a:p>
          </p:txBody>
        </p:sp>
        <p:cxnSp>
          <p:nvCxnSpPr>
            <p:cNvPr id="67604" name="Straight Arrow Connector 173"/>
            <p:cNvCxnSpPr>
              <a:cxnSpLocks noChangeShapeType="1"/>
            </p:cNvCxnSpPr>
            <p:nvPr/>
          </p:nvCxnSpPr>
          <p:spPr bwMode="auto">
            <a:xfrm flipV="1">
              <a:off x="4803775" y="4635500"/>
              <a:ext cx="4022725" cy="1431925"/>
            </a:xfrm>
            <a:prstGeom prst="straightConnector1">
              <a:avLst/>
            </a:prstGeom>
            <a:noFill/>
            <a:ln w="3175">
              <a:solidFill>
                <a:srgbClr val="CCCCCC"/>
              </a:solidFill>
              <a:round/>
              <a:headEnd/>
              <a:tailEnd/>
            </a:ln>
          </p:spPr>
        </p:cxnSp>
        <p:sp>
          <p:nvSpPr>
            <p:cNvPr id="175" name="Right Brace 174"/>
            <p:cNvSpPr/>
            <p:nvPr/>
          </p:nvSpPr>
          <p:spPr>
            <a:xfrm flipH="1">
              <a:off x="47625" y="3276600"/>
              <a:ext cx="257175" cy="685800"/>
            </a:xfrm>
            <a:prstGeom prst="rightBrace">
              <a:avLst/>
            </a:prstGeom>
            <a:noFill/>
            <a:ln w="28575" cap="flat" cmpd="sng" algn="ctr">
              <a:solidFill>
                <a:srgbClr val="CCCCCC">
                  <a:lumMod val="10000"/>
                </a:srgbClr>
              </a:solidFill>
              <a:prstDash val="solid"/>
            </a:ln>
            <a:effectLst/>
          </p:spPr>
          <p:txBody>
            <a:bodyPr anchor="ctr"/>
            <a:lstStyle/>
            <a:p>
              <a:pPr algn="ctr" fontAlgn="auto">
                <a:spcBef>
                  <a:spcPts val="0"/>
                </a:spcBef>
                <a:spcAft>
                  <a:spcPts val="0"/>
                </a:spcAft>
                <a:defRPr/>
              </a:pPr>
              <a:endParaRPr lang="en-US" kern="0">
                <a:solidFill>
                  <a:srgbClr val="1E9B43"/>
                </a:solidFill>
                <a:latin typeface="Arial"/>
                <a:ea typeface="+mn-ea"/>
              </a:endParaRPr>
            </a:p>
          </p:txBody>
        </p:sp>
        <p:cxnSp>
          <p:nvCxnSpPr>
            <p:cNvPr id="67606" name="Straight Connector 175"/>
            <p:cNvCxnSpPr>
              <a:cxnSpLocks noChangeShapeType="1"/>
              <a:stCxn id="215" idx="4"/>
              <a:endCxn id="180" idx="0"/>
            </p:cNvCxnSpPr>
            <p:nvPr/>
          </p:nvCxnSpPr>
          <p:spPr bwMode="auto">
            <a:xfrm flipH="1">
              <a:off x="4768850" y="5800725"/>
              <a:ext cx="1588" cy="487363"/>
            </a:xfrm>
            <a:prstGeom prst="line">
              <a:avLst/>
            </a:prstGeom>
            <a:noFill/>
            <a:ln w="25400">
              <a:solidFill>
                <a:srgbClr val="141414"/>
              </a:solidFill>
              <a:prstDash val="dash"/>
              <a:round/>
              <a:headEnd/>
              <a:tailEnd/>
            </a:ln>
          </p:spPr>
        </p:cxnSp>
        <p:sp>
          <p:nvSpPr>
            <p:cNvPr id="177" name="TextBox 6"/>
            <p:cNvSpPr txBox="1">
              <a:spLocks noChangeArrowheads="1"/>
            </p:cNvSpPr>
            <p:nvPr/>
          </p:nvSpPr>
          <p:spPr bwMode="auto">
            <a:xfrm>
              <a:off x="1450975" y="1338263"/>
              <a:ext cx="1139825"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i="1" kern="0" smtClean="0">
                  <a:solidFill>
                    <a:srgbClr val="141414"/>
                  </a:solidFill>
                </a:rPr>
                <a:t>yield</a:t>
              </a:r>
            </a:p>
          </p:txBody>
        </p:sp>
        <p:sp>
          <p:nvSpPr>
            <p:cNvPr id="178" name="TextBox 7"/>
            <p:cNvSpPr txBox="1">
              <a:spLocks noChangeArrowheads="1"/>
            </p:cNvSpPr>
            <p:nvPr/>
          </p:nvSpPr>
          <p:spPr bwMode="auto">
            <a:xfrm>
              <a:off x="5394325" y="6400800"/>
              <a:ext cx="9906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i="1" kern="0" smtClean="0">
                  <a:solidFill>
                    <a:srgbClr val="1E9B43"/>
                  </a:solidFill>
                </a:rPr>
                <a:t> </a:t>
              </a:r>
              <a:r>
                <a:rPr lang="en-US" sz="1800" i="1" kern="0" smtClean="0">
                  <a:solidFill>
                    <a:srgbClr val="141414"/>
                  </a:solidFill>
                </a:rPr>
                <a:t>time</a:t>
              </a:r>
            </a:p>
          </p:txBody>
        </p:sp>
        <p:sp>
          <p:nvSpPr>
            <p:cNvPr id="179" name="TextBox 8"/>
            <p:cNvSpPr txBox="1">
              <a:spLocks noChangeArrowheads="1"/>
            </p:cNvSpPr>
            <p:nvPr/>
          </p:nvSpPr>
          <p:spPr bwMode="auto">
            <a:xfrm>
              <a:off x="1447800" y="4987925"/>
              <a:ext cx="11398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i="1" kern="0" smtClean="0">
                  <a:solidFill>
                    <a:srgbClr val="141414"/>
                  </a:solidFill>
                </a:rPr>
                <a:t> current</a:t>
              </a:r>
            </a:p>
          </p:txBody>
        </p:sp>
        <p:sp>
          <p:nvSpPr>
            <p:cNvPr id="180" name="TextBox 9"/>
            <p:cNvSpPr txBox="1">
              <a:spLocks noChangeArrowheads="1"/>
            </p:cNvSpPr>
            <p:nvPr/>
          </p:nvSpPr>
          <p:spPr bwMode="auto">
            <a:xfrm>
              <a:off x="4295775" y="6288088"/>
              <a:ext cx="94615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i="1" kern="0" smtClean="0">
                  <a:solidFill>
                    <a:srgbClr val="141414"/>
                  </a:solidFill>
                </a:rPr>
                <a:t> future</a:t>
              </a:r>
            </a:p>
          </p:txBody>
        </p:sp>
        <p:sp>
          <p:nvSpPr>
            <p:cNvPr id="181" name="Right Brace 180"/>
            <p:cNvSpPr/>
            <p:nvPr/>
          </p:nvSpPr>
          <p:spPr>
            <a:xfrm>
              <a:off x="8029575" y="3111500"/>
              <a:ext cx="277813" cy="534988"/>
            </a:xfrm>
            <a:prstGeom prst="rightBrace">
              <a:avLst/>
            </a:prstGeom>
            <a:noFill/>
            <a:ln w="28575" cap="flat" cmpd="sng" algn="ctr">
              <a:solidFill>
                <a:srgbClr val="CCCCCC">
                  <a:lumMod val="10000"/>
                </a:srgbClr>
              </a:solidFill>
              <a:prstDash val="solid"/>
            </a:ln>
            <a:effectLst/>
          </p:spPr>
          <p:txBody>
            <a:bodyPr anchor="ctr"/>
            <a:lstStyle/>
            <a:p>
              <a:pPr algn="ctr" fontAlgn="auto">
                <a:spcBef>
                  <a:spcPts val="0"/>
                </a:spcBef>
                <a:spcAft>
                  <a:spcPts val="0"/>
                </a:spcAft>
                <a:defRPr/>
              </a:pPr>
              <a:endParaRPr lang="en-US" kern="0">
                <a:solidFill>
                  <a:srgbClr val="1E9B43"/>
                </a:solidFill>
                <a:latin typeface="Arial"/>
                <a:ea typeface="+mn-ea"/>
              </a:endParaRPr>
            </a:p>
          </p:txBody>
        </p:sp>
        <p:sp>
          <p:nvSpPr>
            <p:cNvPr id="182" name="TextBox 21"/>
            <p:cNvSpPr txBox="1">
              <a:spLocks noChangeArrowheads="1"/>
            </p:cNvSpPr>
            <p:nvPr/>
          </p:nvSpPr>
          <p:spPr bwMode="auto">
            <a:xfrm>
              <a:off x="7893050" y="2978150"/>
              <a:ext cx="1558925"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kern="0" smtClean="0">
                  <a:solidFill>
                    <a:srgbClr val="141414"/>
                  </a:solidFill>
                </a:rPr>
                <a:t>benefits</a:t>
              </a:r>
            </a:p>
            <a:p>
              <a:pPr algn="ctr" eaLnBrk="1" fontAlgn="auto" hangingPunct="1">
                <a:spcBef>
                  <a:spcPts val="0"/>
                </a:spcBef>
                <a:spcAft>
                  <a:spcPts val="0"/>
                </a:spcAft>
                <a:defRPr/>
              </a:pPr>
              <a:r>
                <a:rPr lang="en-US" sz="1800" kern="0" smtClean="0">
                  <a:solidFill>
                    <a:srgbClr val="141414"/>
                  </a:solidFill>
                </a:rPr>
                <a:t>(3)</a:t>
              </a:r>
            </a:p>
          </p:txBody>
        </p:sp>
        <p:cxnSp>
          <p:nvCxnSpPr>
            <p:cNvPr id="67613" name="Straight Connector 182"/>
            <p:cNvCxnSpPr>
              <a:cxnSpLocks noChangeShapeType="1"/>
            </p:cNvCxnSpPr>
            <p:nvPr/>
          </p:nvCxnSpPr>
          <p:spPr bwMode="auto">
            <a:xfrm>
              <a:off x="1828800" y="4267200"/>
              <a:ext cx="2971800" cy="1447800"/>
            </a:xfrm>
            <a:prstGeom prst="line">
              <a:avLst/>
            </a:prstGeom>
            <a:noFill/>
            <a:ln w="3175">
              <a:solidFill>
                <a:srgbClr val="666666"/>
              </a:solidFill>
              <a:prstDash val="sysDot"/>
              <a:round/>
              <a:headEnd/>
              <a:tailEnd/>
            </a:ln>
          </p:spPr>
        </p:cxnSp>
        <p:sp>
          <p:nvSpPr>
            <p:cNvPr id="184" name="TextBox 45"/>
            <p:cNvSpPr txBox="1">
              <a:spLocks noChangeArrowheads="1"/>
            </p:cNvSpPr>
            <p:nvPr/>
          </p:nvSpPr>
          <p:spPr bwMode="auto">
            <a:xfrm>
              <a:off x="187325" y="3757613"/>
              <a:ext cx="1573213"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kern="0" smtClean="0">
                  <a:solidFill>
                    <a:srgbClr val="141414"/>
                  </a:solidFill>
                </a:rPr>
                <a:t>sensitivity </a:t>
              </a:r>
            </a:p>
            <a:p>
              <a:pPr algn="ctr" eaLnBrk="1" fontAlgn="auto" hangingPunct="1">
                <a:spcBef>
                  <a:spcPts val="0"/>
                </a:spcBef>
                <a:spcAft>
                  <a:spcPts val="0"/>
                </a:spcAft>
                <a:defRPr/>
              </a:pPr>
              <a:r>
                <a:rPr lang="en-US" sz="1800" kern="0" smtClean="0">
                  <a:solidFill>
                    <a:srgbClr val="141414"/>
                  </a:solidFill>
                </a:rPr>
                <a:t>(1)</a:t>
              </a:r>
            </a:p>
          </p:txBody>
        </p:sp>
        <p:sp>
          <p:nvSpPr>
            <p:cNvPr id="185" name="TextBox 20"/>
            <p:cNvSpPr txBox="1">
              <a:spLocks noChangeArrowheads="1"/>
            </p:cNvSpPr>
            <p:nvPr/>
          </p:nvSpPr>
          <p:spPr bwMode="auto">
            <a:xfrm>
              <a:off x="228600" y="3114675"/>
              <a:ext cx="14478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kern="0" smtClean="0">
                  <a:solidFill>
                    <a:srgbClr val="141414"/>
                  </a:solidFill>
                </a:rPr>
                <a:t>impacts (2) </a:t>
              </a:r>
            </a:p>
          </p:txBody>
        </p:sp>
        <p:grpSp>
          <p:nvGrpSpPr>
            <p:cNvPr id="67616" name="Group 62"/>
            <p:cNvGrpSpPr>
              <a:grpSpLocks/>
            </p:cNvGrpSpPr>
            <p:nvPr/>
          </p:nvGrpSpPr>
          <p:grpSpPr bwMode="auto">
            <a:xfrm>
              <a:off x="-11113" y="3352800"/>
              <a:ext cx="468313" cy="609600"/>
              <a:chOff x="609600" y="3657600"/>
              <a:chExt cx="544771" cy="590550"/>
            </a:xfrm>
          </p:grpSpPr>
          <p:sp>
            <p:nvSpPr>
              <p:cNvPr id="218" name="Rectangle 217"/>
              <p:cNvSpPr/>
              <p:nvPr/>
            </p:nvSpPr>
            <p:spPr>
              <a:xfrm>
                <a:off x="609600" y="3734495"/>
                <a:ext cx="533691" cy="379859"/>
              </a:xfrm>
              <a:prstGeom prst="rect">
                <a:avLst/>
              </a:prstGeom>
              <a:solidFill>
                <a:sysClr val="window" lastClr="FFFFFF"/>
              </a:solidFill>
              <a:ln w="9525" cap="flat" cmpd="sng" algn="ctr">
                <a:no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graphicFrame>
            <p:nvGraphicFramePr>
              <p:cNvPr id="67657" name="Object 59"/>
              <p:cNvGraphicFramePr>
                <a:graphicFrameLocks noChangeAspect="1"/>
              </p:cNvGraphicFramePr>
              <p:nvPr/>
            </p:nvGraphicFramePr>
            <p:xfrm>
              <a:off x="609600" y="3657600"/>
              <a:ext cx="544771" cy="590550"/>
            </p:xfrm>
            <a:graphic>
              <a:graphicData uri="http://schemas.openxmlformats.org/drawingml/2006/compatibility">
                <com:legacyDrawing xmlns:com="http://schemas.openxmlformats.org/drawingml/2006/compatibility" spid="_x0000_s67657"/>
              </a:graphicData>
            </a:graphic>
          </p:graphicFrame>
        </p:grpSp>
        <p:sp>
          <p:nvSpPr>
            <p:cNvPr id="187" name="TextBox 57"/>
            <p:cNvSpPr txBox="1">
              <a:spLocks noChangeArrowheads="1"/>
            </p:cNvSpPr>
            <p:nvPr/>
          </p:nvSpPr>
          <p:spPr bwMode="auto">
            <a:xfrm>
              <a:off x="6858000" y="1676400"/>
              <a:ext cx="213360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fontAlgn="auto" hangingPunct="1">
                <a:spcBef>
                  <a:spcPts val="0"/>
                </a:spcBef>
                <a:spcAft>
                  <a:spcPts val="0"/>
                </a:spcAft>
                <a:defRPr/>
              </a:pPr>
              <a:r>
                <a:rPr lang="en-US" sz="1800" i="1" kern="0" dirty="0" smtClean="0">
                  <a:solidFill>
                    <a:srgbClr val="1E9B43"/>
                  </a:solidFill>
                </a:rPr>
                <a:t> </a:t>
              </a:r>
              <a:r>
                <a:rPr lang="en-US" sz="1800" i="1" kern="0" dirty="0" smtClean="0">
                  <a:solidFill>
                    <a:srgbClr val="141414"/>
                  </a:solidFill>
                </a:rPr>
                <a:t>socio-economic</a:t>
              </a:r>
            </a:p>
            <a:p>
              <a:pPr algn="ctr" eaLnBrk="1" fontAlgn="auto" hangingPunct="1">
                <a:spcBef>
                  <a:spcPts val="0"/>
                </a:spcBef>
                <a:spcAft>
                  <a:spcPts val="0"/>
                </a:spcAft>
                <a:defRPr/>
              </a:pPr>
              <a:r>
                <a:rPr lang="en-US" sz="1800" i="1" kern="0" dirty="0" smtClean="0">
                  <a:solidFill>
                    <a:srgbClr val="141414"/>
                  </a:solidFill>
                </a:rPr>
                <a:t>progress rate</a:t>
              </a:r>
            </a:p>
          </p:txBody>
        </p:sp>
        <p:sp>
          <p:nvSpPr>
            <p:cNvPr id="188" name="Freeform 187"/>
            <p:cNvSpPr>
              <a:spLocks/>
            </p:cNvSpPr>
            <p:nvPr/>
          </p:nvSpPr>
          <p:spPr bwMode="auto">
            <a:xfrm>
              <a:off x="2041525" y="3733800"/>
              <a:ext cx="2682875" cy="1828800"/>
            </a:xfrm>
            <a:custGeom>
              <a:avLst/>
              <a:gdLst>
                <a:gd name="T0" fmla="*/ 0 w 1857375"/>
                <a:gd name="T1" fmla="*/ 0 h 1730375"/>
                <a:gd name="T2" fmla="*/ 1444625 w 1857375"/>
                <a:gd name="T3" fmla="*/ 687897 h 1730375"/>
                <a:gd name="T4" fmla="*/ 2682875 w 1857375"/>
                <a:gd name="T5" fmla="*/ 1828800 h 1730375"/>
                <a:gd name="T6" fmla="*/ 0 60000 65536"/>
                <a:gd name="T7" fmla="*/ 0 60000 65536"/>
                <a:gd name="T8" fmla="*/ 0 60000 65536"/>
              </a:gdLst>
              <a:ahLst/>
              <a:cxnLst>
                <a:cxn ang="T6">
                  <a:pos x="T0" y="T1"/>
                </a:cxn>
                <a:cxn ang="T7">
                  <a:pos x="T2" y="T3"/>
                </a:cxn>
                <a:cxn ang="T8">
                  <a:pos x="T4" y="T5"/>
                </a:cxn>
              </a:cxnLst>
              <a:rect l="0" t="0" r="r" b="b"/>
              <a:pathLst>
                <a:path w="1857375" h="1730375">
                  <a:moveTo>
                    <a:pt x="0" y="0"/>
                  </a:moveTo>
                  <a:cubicBezTo>
                    <a:pt x="662781" y="403489"/>
                    <a:pt x="261938" y="108479"/>
                    <a:pt x="1000125" y="650875"/>
                  </a:cubicBezTo>
                  <a:cubicBezTo>
                    <a:pt x="1738312" y="1193271"/>
                    <a:pt x="1857375" y="1730375"/>
                    <a:pt x="1857375" y="1730375"/>
                  </a:cubicBezTo>
                </a:path>
              </a:pathLst>
            </a:custGeom>
            <a:noFill/>
            <a:ln w="25400" cap="flat" cmpd="sng">
              <a:solidFill>
                <a:srgbClr val="0000FF"/>
              </a:solidFill>
              <a:prstDash val="sysDot"/>
              <a:round/>
              <a:headEnd/>
              <a:tailEnd type="triangle" w="lg" len="lg"/>
            </a:ln>
            <a:effectLst>
              <a:outerShdw dist="20000" dir="5400000" rotWithShape="0">
                <a:srgbClr val="000000">
                  <a:alpha val="37999"/>
                </a:srgbClr>
              </a:outerShdw>
            </a:effectLst>
          </p:spPr>
          <p:txBody>
            <a:bodyPr anchor="ctr"/>
            <a:lstStyle/>
            <a:p>
              <a:endParaRPr lang="en-US"/>
            </a:p>
          </p:txBody>
        </p:sp>
        <p:grpSp>
          <p:nvGrpSpPr>
            <p:cNvPr id="189" name="Freeform 188"/>
            <p:cNvGrpSpPr>
              <a:grpSpLocks/>
            </p:cNvGrpSpPr>
            <p:nvPr/>
          </p:nvGrpSpPr>
          <p:grpSpPr bwMode="auto">
            <a:xfrm>
              <a:off x="1993392" y="3694176"/>
              <a:ext cx="3462528" cy="701040"/>
              <a:chOff x="1993392" y="3694176"/>
              <a:chExt cx="3462528" cy="701040"/>
            </a:xfrm>
          </p:grpSpPr>
          <p:pic>
            <p:nvPicPr>
              <p:cNvPr id="67619" name="Freeform 188"/>
              <p:cNvPicPr>
                <a:picLocks noChangeArrowheads="1"/>
              </p:cNvPicPr>
              <p:nvPr/>
            </p:nvPicPr>
            <p:blipFill>
              <a:blip r:embed="rId5"/>
              <a:srcRect/>
              <a:stretch>
                <a:fillRect/>
              </a:stretch>
            </p:blipFill>
            <p:spPr bwMode="auto">
              <a:xfrm>
                <a:off x="1993392" y="3694176"/>
                <a:ext cx="3462528" cy="701040"/>
              </a:xfrm>
              <a:prstGeom prst="rect">
                <a:avLst/>
              </a:prstGeom>
              <a:noFill/>
            </p:spPr>
          </p:pic>
          <p:sp>
            <p:nvSpPr>
              <p:cNvPr id="67620" name="Text Box 36"/>
              <p:cNvSpPr txBox="1">
                <a:spLocks noChangeArrowheads="1"/>
              </p:cNvSpPr>
              <p:nvPr/>
            </p:nvSpPr>
            <p:spPr bwMode="auto">
              <a:xfrm>
                <a:off x="2022475" y="3733799"/>
                <a:ext cx="3351801" cy="566267"/>
              </a:xfrm>
              <a:prstGeom prst="rect">
                <a:avLst/>
              </a:prstGeom>
              <a:noFill/>
              <a:ln w="9525">
                <a:noFill/>
                <a:miter lim="800000"/>
                <a:headEnd/>
                <a:tailEnd/>
              </a:ln>
            </p:spPr>
            <p:txBody>
              <a:bodyPr anchor="ctr"/>
              <a:lstStyle/>
              <a:p>
                <a:pPr algn="ctr"/>
                <a:endParaRPr lang="en-US">
                  <a:solidFill>
                    <a:srgbClr val="1E9B43"/>
                  </a:solidFill>
                </a:endParaRPr>
              </a:p>
            </p:txBody>
          </p:sp>
        </p:grpSp>
        <p:grpSp>
          <p:nvGrpSpPr>
            <p:cNvPr id="190" name="Freeform 189"/>
            <p:cNvGrpSpPr>
              <a:grpSpLocks/>
            </p:cNvGrpSpPr>
            <p:nvPr/>
          </p:nvGrpSpPr>
          <p:grpSpPr bwMode="auto">
            <a:xfrm>
              <a:off x="1993392" y="3712464"/>
              <a:ext cx="4303776" cy="536448"/>
              <a:chOff x="1993392" y="3712464"/>
              <a:chExt cx="4303776" cy="536448"/>
            </a:xfrm>
          </p:grpSpPr>
          <p:pic>
            <p:nvPicPr>
              <p:cNvPr id="67622" name="Freeform 189"/>
              <p:cNvPicPr>
                <a:picLocks noChangeArrowheads="1"/>
              </p:cNvPicPr>
              <p:nvPr/>
            </p:nvPicPr>
            <p:blipFill>
              <a:blip r:embed="rId6"/>
              <a:srcRect/>
              <a:stretch>
                <a:fillRect/>
              </a:stretch>
            </p:blipFill>
            <p:spPr bwMode="auto">
              <a:xfrm>
                <a:off x="1993392" y="3712464"/>
                <a:ext cx="4303776" cy="536448"/>
              </a:xfrm>
              <a:prstGeom prst="rect">
                <a:avLst/>
              </a:prstGeom>
              <a:noFill/>
            </p:spPr>
          </p:pic>
          <p:sp>
            <p:nvSpPr>
              <p:cNvPr id="67623" name="Text Box 39"/>
              <p:cNvSpPr txBox="1">
                <a:spLocks noChangeArrowheads="1"/>
              </p:cNvSpPr>
              <p:nvPr/>
            </p:nvSpPr>
            <p:spPr bwMode="auto">
              <a:xfrm>
                <a:off x="2038349" y="3746500"/>
                <a:ext cx="4216401" cy="428765"/>
              </a:xfrm>
              <a:prstGeom prst="rect">
                <a:avLst/>
              </a:prstGeom>
              <a:noFill/>
              <a:ln w="9525">
                <a:noFill/>
                <a:miter lim="800000"/>
                <a:headEnd/>
                <a:tailEnd/>
              </a:ln>
            </p:spPr>
            <p:txBody>
              <a:bodyPr anchor="ctr"/>
              <a:lstStyle/>
              <a:p>
                <a:pPr algn="ctr"/>
                <a:endParaRPr lang="en-US">
                  <a:solidFill>
                    <a:srgbClr val="1E9B43"/>
                  </a:solidFill>
                </a:endParaRPr>
              </a:p>
            </p:txBody>
          </p:sp>
        </p:grpSp>
        <p:grpSp>
          <p:nvGrpSpPr>
            <p:cNvPr id="191" name="Freeform 190"/>
            <p:cNvGrpSpPr>
              <a:grpSpLocks/>
            </p:cNvGrpSpPr>
            <p:nvPr/>
          </p:nvGrpSpPr>
          <p:grpSpPr bwMode="auto">
            <a:xfrm>
              <a:off x="1975104" y="2895600"/>
              <a:ext cx="5919216" cy="908304"/>
              <a:chOff x="1975104" y="2895600"/>
              <a:chExt cx="5919216" cy="908304"/>
            </a:xfrm>
          </p:grpSpPr>
          <p:pic>
            <p:nvPicPr>
              <p:cNvPr id="67625" name="Freeform 190"/>
              <p:cNvPicPr>
                <a:picLocks noChangeArrowheads="1"/>
              </p:cNvPicPr>
              <p:nvPr/>
            </p:nvPicPr>
            <p:blipFill>
              <a:blip r:embed="rId7"/>
              <a:srcRect/>
              <a:stretch>
                <a:fillRect/>
              </a:stretch>
            </p:blipFill>
            <p:spPr bwMode="auto">
              <a:xfrm>
                <a:off x="1975104" y="2895600"/>
                <a:ext cx="5919216" cy="908304"/>
              </a:xfrm>
              <a:prstGeom prst="rect">
                <a:avLst/>
              </a:prstGeom>
              <a:noFill/>
            </p:spPr>
          </p:pic>
          <p:sp>
            <p:nvSpPr>
              <p:cNvPr id="67626" name="Text Box 42"/>
              <p:cNvSpPr txBox="1">
                <a:spLocks noChangeArrowheads="1"/>
              </p:cNvSpPr>
              <p:nvPr/>
            </p:nvSpPr>
            <p:spPr bwMode="auto">
              <a:xfrm>
                <a:off x="2022476" y="2931594"/>
                <a:ext cx="5826125" cy="799032"/>
              </a:xfrm>
              <a:prstGeom prst="rect">
                <a:avLst/>
              </a:prstGeom>
              <a:noFill/>
              <a:ln w="9525">
                <a:noFill/>
                <a:miter lim="800000"/>
                <a:headEnd/>
                <a:tailEnd/>
              </a:ln>
            </p:spPr>
            <p:txBody>
              <a:bodyPr anchor="ctr"/>
              <a:lstStyle/>
              <a:p>
                <a:pPr algn="ctr"/>
                <a:endParaRPr lang="en-US">
                  <a:solidFill>
                    <a:srgbClr val="1E9B43"/>
                  </a:solidFill>
                </a:endParaRPr>
              </a:p>
            </p:txBody>
          </p:sp>
        </p:grpSp>
        <p:grpSp>
          <p:nvGrpSpPr>
            <p:cNvPr id="192" name="Freeform 191"/>
            <p:cNvGrpSpPr>
              <a:grpSpLocks/>
            </p:cNvGrpSpPr>
            <p:nvPr/>
          </p:nvGrpSpPr>
          <p:grpSpPr bwMode="auto">
            <a:xfrm>
              <a:off x="1962912" y="3182112"/>
              <a:ext cx="4962144" cy="658368"/>
              <a:chOff x="1962912" y="3182112"/>
              <a:chExt cx="4962144" cy="658368"/>
            </a:xfrm>
          </p:grpSpPr>
          <p:pic>
            <p:nvPicPr>
              <p:cNvPr id="67628" name="Freeform 191"/>
              <p:cNvPicPr>
                <a:picLocks noChangeArrowheads="1"/>
              </p:cNvPicPr>
              <p:nvPr/>
            </p:nvPicPr>
            <p:blipFill>
              <a:blip r:embed="rId8"/>
              <a:srcRect/>
              <a:stretch>
                <a:fillRect/>
              </a:stretch>
            </p:blipFill>
            <p:spPr bwMode="auto">
              <a:xfrm>
                <a:off x="1962912" y="3182112"/>
                <a:ext cx="4962144" cy="658368"/>
              </a:xfrm>
              <a:prstGeom prst="rect">
                <a:avLst/>
              </a:prstGeom>
              <a:noFill/>
            </p:spPr>
          </p:pic>
          <p:sp>
            <p:nvSpPr>
              <p:cNvPr id="67629" name="Text Box 45"/>
              <p:cNvSpPr txBox="1">
                <a:spLocks noChangeArrowheads="1"/>
              </p:cNvSpPr>
              <p:nvPr/>
            </p:nvSpPr>
            <p:spPr bwMode="auto">
              <a:xfrm>
                <a:off x="2006599" y="3206751"/>
                <a:ext cx="4873625" cy="555838"/>
              </a:xfrm>
              <a:prstGeom prst="rect">
                <a:avLst/>
              </a:prstGeom>
              <a:noFill/>
              <a:ln w="9525">
                <a:noFill/>
                <a:miter lim="800000"/>
                <a:headEnd/>
                <a:tailEnd/>
              </a:ln>
            </p:spPr>
            <p:txBody>
              <a:bodyPr anchor="ctr"/>
              <a:lstStyle/>
              <a:p>
                <a:pPr algn="ctr"/>
                <a:endParaRPr lang="en-US">
                  <a:solidFill>
                    <a:srgbClr val="1E9B43"/>
                  </a:solidFill>
                </a:endParaRPr>
              </a:p>
            </p:txBody>
          </p:sp>
        </p:grpSp>
        <p:sp>
          <p:nvSpPr>
            <p:cNvPr id="193" name="Parallelogram 192"/>
            <p:cNvSpPr/>
            <p:nvPr/>
          </p:nvSpPr>
          <p:spPr>
            <a:xfrm rot="16200000">
              <a:off x="2695575" y="2381250"/>
              <a:ext cx="2590800" cy="3924300"/>
            </a:xfrm>
            <a:prstGeom prst="parallelogram">
              <a:avLst>
                <a:gd name="adj" fmla="val 37566"/>
              </a:avLst>
            </a:prstGeom>
            <a:noFill/>
            <a:ln w="3175" cap="flat" cmpd="sng" algn="ctr">
              <a:solidFill>
                <a:srgbClr val="CCCCCC"/>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94" name="Parallelogram 193"/>
            <p:cNvSpPr/>
            <p:nvPr/>
          </p:nvSpPr>
          <p:spPr>
            <a:xfrm rot="16200000">
              <a:off x="3529013" y="1166812"/>
              <a:ext cx="2438400" cy="5438775"/>
            </a:xfrm>
            <a:prstGeom prst="parallelogram">
              <a:avLst>
                <a:gd name="adj" fmla="val 17345"/>
              </a:avLst>
            </a:prstGeom>
            <a:noFill/>
            <a:ln w="3175" cap="flat" cmpd="sng" algn="ctr">
              <a:solidFill>
                <a:srgbClr val="CCCCCC"/>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95" name="Oval 194"/>
            <p:cNvSpPr/>
            <p:nvPr/>
          </p:nvSpPr>
          <p:spPr>
            <a:xfrm rot="20798362">
              <a:off x="6853238" y="3148013"/>
              <a:ext cx="1143000" cy="228600"/>
            </a:xfrm>
            <a:prstGeom prst="ellipse">
              <a:avLst/>
            </a:prstGeom>
            <a:solidFill>
              <a:srgbClr val="00FF00"/>
            </a:solidFill>
            <a:ln w="25400" cap="flat" cmpd="sng" algn="ctr">
              <a:solidFill>
                <a:srgbClr val="660066"/>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96" name="Parallelogram 195"/>
            <p:cNvSpPr/>
            <p:nvPr/>
          </p:nvSpPr>
          <p:spPr>
            <a:xfrm rot="16200000">
              <a:off x="2335213" y="2770187"/>
              <a:ext cx="2825750" cy="3381375"/>
            </a:xfrm>
            <a:prstGeom prst="parallelogram">
              <a:avLst>
                <a:gd name="adj" fmla="val 40375"/>
              </a:avLst>
            </a:prstGeom>
            <a:noFill/>
            <a:ln w="3175" cap="flat" cmpd="sng" algn="ctr">
              <a:solidFill>
                <a:srgbClr val="CCCCCC"/>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cxnSp>
          <p:nvCxnSpPr>
            <p:cNvPr id="67635" name="Straight Arrow Connector 196"/>
            <p:cNvCxnSpPr>
              <a:cxnSpLocks noChangeShapeType="1"/>
            </p:cNvCxnSpPr>
            <p:nvPr/>
          </p:nvCxnSpPr>
          <p:spPr bwMode="auto">
            <a:xfrm>
              <a:off x="1752600" y="4572000"/>
              <a:ext cx="3733800" cy="1860550"/>
            </a:xfrm>
            <a:prstGeom prst="straightConnector1">
              <a:avLst/>
            </a:prstGeom>
            <a:noFill/>
            <a:ln w="25400">
              <a:solidFill>
                <a:srgbClr val="141414"/>
              </a:solidFill>
              <a:round/>
              <a:headEnd/>
              <a:tailEnd type="arrow" w="med" len="med"/>
            </a:ln>
          </p:spPr>
        </p:cxnSp>
        <p:sp>
          <p:nvSpPr>
            <p:cNvPr id="198" name="Parallelogram 197"/>
            <p:cNvSpPr/>
            <p:nvPr/>
          </p:nvSpPr>
          <p:spPr>
            <a:xfrm rot="16200000">
              <a:off x="3059113" y="2020887"/>
              <a:ext cx="2374900" cy="4448175"/>
            </a:xfrm>
            <a:prstGeom prst="parallelogram">
              <a:avLst>
                <a:gd name="adj" fmla="val 30882"/>
              </a:avLst>
            </a:prstGeom>
            <a:noFill/>
            <a:ln w="3175" cap="flat" cmpd="sng" algn="ctr">
              <a:solidFill>
                <a:srgbClr val="CCCCCC"/>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199" name="Oval 198"/>
            <p:cNvSpPr/>
            <p:nvPr/>
          </p:nvSpPr>
          <p:spPr>
            <a:xfrm rot="20798362">
              <a:off x="5376863" y="4090988"/>
              <a:ext cx="1143000" cy="228600"/>
            </a:xfrm>
            <a:prstGeom prst="ellipse">
              <a:avLst/>
            </a:prstGeom>
            <a:solidFill>
              <a:srgbClr val="00FF00"/>
            </a:solidFill>
            <a:ln w="25400" cap="flat" cmpd="sng" algn="ctr">
              <a:solidFill>
                <a:srgbClr val="FF6600"/>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cxnSp>
          <p:nvCxnSpPr>
            <p:cNvPr id="200" name="Straight Connector 199"/>
            <p:cNvCxnSpPr>
              <a:cxnSpLocks noChangeShapeType="1"/>
              <a:stCxn id="203" idx="0"/>
            </p:cNvCxnSpPr>
            <p:nvPr/>
          </p:nvCxnSpPr>
          <p:spPr bwMode="auto">
            <a:xfrm>
              <a:off x="1828800" y="3003550"/>
              <a:ext cx="3886200" cy="958850"/>
            </a:xfrm>
            <a:prstGeom prst="line">
              <a:avLst/>
            </a:prstGeom>
            <a:noFill/>
            <a:ln w="3175">
              <a:solidFill>
                <a:srgbClr val="666666"/>
              </a:solidFill>
              <a:prstDash val="sysDot"/>
              <a:round/>
              <a:headEnd/>
              <a:tailEnd/>
            </a:ln>
            <a:effectLst>
              <a:outerShdw dist="20000" dir="5400000" rotWithShape="0">
                <a:srgbClr val="808080">
                  <a:alpha val="37999"/>
                </a:srgbClr>
              </a:outerShdw>
            </a:effectLst>
          </p:spPr>
        </p:cxnSp>
        <p:cxnSp>
          <p:nvCxnSpPr>
            <p:cNvPr id="201" name="Straight Connector 200"/>
            <p:cNvCxnSpPr>
              <a:cxnSpLocks noChangeShapeType="1"/>
              <a:stCxn id="203" idx="2"/>
            </p:cNvCxnSpPr>
            <p:nvPr/>
          </p:nvCxnSpPr>
          <p:spPr bwMode="auto">
            <a:xfrm>
              <a:off x="1828800" y="3657600"/>
              <a:ext cx="4114800" cy="1066800"/>
            </a:xfrm>
            <a:prstGeom prst="line">
              <a:avLst/>
            </a:prstGeom>
            <a:noFill/>
            <a:ln w="3175">
              <a:solidFill>
                <a:srgbClr val="666666"/>
              </a:solidFill>
              <a:prstDash val="sysDot"/>
              <a:round/>
              <a:headEnd/>
              <a:tailEnd/>
            </a:ln>
            <a:effectLst>
              <a:outerShdw dist="20000" dir="5400000" rotWithShape="0">
                <a:srgbClr val="808080">
                  <a:alpha val="37999"/>
                </a:srgbClr>
              </a:outerShdw>
            </a:effectLst>
          </p:spPr>
        </p:cxnSp>
        <p:sp>
          <p:nvSpPr>
            <p:cNvPr id="202" name="Oval 201"/>
            <p:cNvSpPr/>
            <p:nvPr/>
          </p:nvSpPr>
          <p:spPr>
            <a:xfrm rot="20798362">
              <a:off x="5365750" y="3927475"/>
              <a:ext cx="1143000" cy="228600"/>
            </a:xfrm>
            <a:prstGeom prst="ellipse">
              <a:avLst/>
            </a:prstGeom>
            <a:solidFill>
              <a:srgbClr val="00BA01"/>
            </a:solidFill>
            <a:ln w="25400" cap="flat" cmpd="sng" algn="ctr">
              <a:solidFill>
                <a:srgbClr val="FF6600"/>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203" name="Right Brace 202"/>
            <p:cNvSpPr/>
            <p:nvPr/>
          </p:nvSpPr>
          <p:spPr>
            <a:xfrm flipH="1">
              <a:off x="1600200" y="3003550"/>
              <a:ext cx="228600" cy="654050"/>
            </a:xfrm>
            <a:prstGeom prst="rightBrace">
              <a:avLst/>
            </a:prstGeom>
            <a:noFill/>
            <a:ln w="28575" cap="flat" cmpd="sng" algn="ctr">
              <a:solidFill>
                <a:srgbClr val="CCCCCC">
                  <a:lumMod val="10000"/>
                </a:srgbClr>
              </a:solidFill>
              <a:prstDash val="solid"/>
            </a:ln>
            <a:effectLst/>
          </p:spPr>
          <p:txBody>
            <a:bodyPr anchor="ctr"/>
            <a:lstStyle/>
            <a:p>
              <a:pPr algn="ctr" fontAlgn="auto">
                <a:spcBef>
                  <a:spcPts val="0"/>
                </a:spcBef>
                <a:spcAft>
                  <a:spcPts val="0"/>
                </a:spcAft>
                <a:defRPr/>
              </a:pPr>
              <a:endParaRPr lang="en-US" kern="0">
                <a:solidFill>
                  <a:srgbClr val="1E9B43"/>
                </a:solidFill>
                <a:latin typeface="Arial"/>
                <a:ea typeface="+mn-ea"/>
              </a:endParaRPr>
            </a:p>
          </p:txBody>
        </p:sp>
        <p:sp>
          <p:nvSpPr>
            <p:cNvPr id="204" name="Right Brace 203"/>
            <p:cNvSpPr/>
            <p:nvPr/>
          </p:nvSpPr>
          <p:spPr>
            <a:xfrm flipH="1">
              <a:off x="1600200" y="3660775"/>
              <a:ext cx="228600" cy="606425"/>
            </a:xfrm>
            <a:prstGeom prst="rightBrace">
              <a:avLst/>
            </a:prstGeom>
            <a:noFill/>
            <a:ln w="28575" cap="flat" cmpd="sng" algn="ctr">
              <a:solidFill>
                <a:srgbClr val="CCCCCC">
                  <a:lumMod val="10000"/>
                </a:srgbClr>
              </a:solidFill>
              <a:prstDash val="solid"/>
            </a:ln>
            <a:effectLst/>
          </p:spPr>
          <p:txBody>
            <a:bodyPr anchor="ctr"/>
            <a:lstStyle/>
            <a:p>
              <a:pPr algn="ctr" fontAlgn="auto">
                <a:spcBef>
                  <a:spcPts val="0"/>
                </a:spcBef>
                <a:spcAft>
                  <a:spcPts val="0"/>
                </a:spcAft>
                <a:defRPr/>
              </a:pPr>
              <a:endParaRPr lang="en-US" kern="0">
                <a:solidFill>
                  <a:srgbClr val="1E9B43"/>
                </a:solidFill>
                <a:latin typeface="Arial"/>
                <a:ea typeface="+mn-ea"/>
              </a:endParaRPr>
            </a:p>
          </p:txBody>
        </p:sp>
        <p:sp>
          <p:nvSpPr>
            <p:cNvPr id="205" name="Oval 204"/>
            <p:cNvSpPr/>
            <p:nvPr/>
          </p:nvSpPr>
          <p:spPr>
            <a:xfrm rot="20798362">
              <a:off x="6837363" y="2994025"/>
              <a:ext cx="1143000" cy="228600"/>
            </a:xfrm>
            <a:prstGeom prst="ellipse">
              <a:avLst/>
            </a:prstGeom>
            <a:solidFill>
              <a:srgbClr val="00BA01"/>
            </a:solidFill>
            <a:ln w="25400" cap="flat" cmpd="sng" algn="ctr">
              <a:solidFill>
                <a:srgbClr val="660066"/>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206" name="Oval 205"/>
            <p:cNvSpPr/>
            <p:nvPr/>
          </p:nvSpPr>
          <p:spPr>
            <a:xfrm rot="20798362">
              <a:off x="6853238" y="3681413"/>
              <a:ext cx="1143000" cy="228600"/>
            </a:xfrm>
            <a:prstGeom prst="ellipse">
              <a:avLst/>
            </a:prstGeom>
            <a:solidFill>
              <a:srgbClr val="FF0000"/>
            </a:solidFill>
            <a:ln w="25400" cap="flat" cmpd="sng" algn="ctr">
              <a:solidFill>
                <a:srgbClr val="660066"/>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sp>
          <p:nvSpPr>
            <p:cNvPr id="207" name="Oval 206"/>
            <p:cNvSpPr/>
            <p:nvPr/>
          </p:nvSpPr>
          <p:spPr>
            <a:xfrm rot="20798362">
              <a:off x="5376863" y="4624388"/>
              <a:ext cx="1143000" cy="228600"/>
            </a:xfrm>
            <a:prstGeom prst="ellipse">
              <a:avLst/>
            </a:prstGeom>
            <a:solidFill>
              <a:srgbClr val="FF0000"/>
            </a:solidFill>
            <a:ln w="25400" cap="flat" cmpd="sng" algn="ctr">
              <a:solidFill>
                <a:srgbClr val="FF6600"/>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cxnSp>
          <p:nvCxnSpPr>
            <p:cNvPr id="67646" name="Straight Arrow Connector 207"/>
            <p:cNvCxnSpPr>
              <a:cxnSpLocks noChangeShapeType="1"/>
              <a:endCxn id="199" idx="4"/>
            </p:cNvCxnSpPr>
            <p:nvPr/>
          </p:nvCxnSpPr>
          <p:spPr bwMode="auto">
            <a:xfrm flipV="1">
              <a:off x="5964238" y="4316413"/>
              <a:ext cx="11112" cy="436562"/>
            </a:xfrm>
            <a:prstGeom prst="straightConnector1">
              <a:avLst/>
            </a:prstGeom>
            <a:noFill/>
            <a:ln w="38100">
              <a:solidFill>
                <a:srgbClr val="FF6600"/>
              </a:solidFill>
              <a:round/>
              <a:headEnd/>
              <a:tailEnd type="arrow" w="med" len="med"/>
            </a:ln>
          </p:spPr>
        </p:cxnSp>
        <p:cxnSp>
          <p:nvCxnSpPr>
            <p:cNvPr id="67647" name="Straight Arrow Connector 208"/>
            <p:cNvCxnSpPr>
              <a:cxnSpLocks noChangeShapeType="1"/>
            </p:cNvCxnSpPr>
            <p:nvPr/>
          </p:nvCxnSpPr>
          <p:spPr bwMode="auto">
            <a:xfrm flipV="1">
              <a:off x="5746750" y="4343400"/>
              <a:ext cx="9525" cy="436563"/>
            </a:xfrm>
            <a:prstGeom prst="straightConnector1">
              <a:avLst/>
            </a:prstGeom>
            <a:noFill/>
            <a:ln w="38100">
              <a:solidFill>
                <a:srgbClr val="FF6600"/>
              </a:solidFill>
              <a:round/>
              <a:headEnd/>
              <a:tailEnd type="arrow" w="med" len="med"/>
            </a:ln>
          </p:spPr>
        </p:cxnSp>
        <p:cxnSp>
          <p:nvCxnSpPr>
            <p:cNvPr id="67648" name="Straight Arrow Connector 209"/>
            <p:cNvCxnSpPr>
              <a:cxnSpLocks noChangeShapeType="1"/>
            </p:cNvCxnSpPr>
            <p:nvPr/>
          </p:nvCxnSpPr>
          <p:spPr bwMode="auto">
            <a:xfrm flipV="1">
              <a:off x="6180138" y="4267200"/>
              <a:ext cx="11112" cy="436563"/>
            </a:xfrm>
            <a:prstGeom prst="straightConnector1">
              <a:avLst/>
            </a:prstGeom>
            <a:noFill/>
            <a:ln w="38100">
              <a:solidFill>
                <a:srgbClr val="FF6600"/>
              </a:solidFill>
              <a:round/>
              <a:headEnd/>
              <a:tailEnd type="arrow" w="med" len="med"/>
            </a:ln>
          </p:spPr>
        </p:cxnSp>
        <p:cxnSp>
          <p:nvCxnSpPr>
            <p:cNvPr id="67649" name="Straight Arrow Connector 210"/>
            <p:cNvCxnSpPr>
              <a:cxnSpLocks noChangeShapeType="1"/>
              <a:endCxn id="195" idx="4"/>
            </p:cNvCxnSpPr>
            <p:nvPr/>
          </p:nvCxnSpPr>
          <p:spPr bwMode="auto">
            <a:xfrm flipV="1">
              <a:off x="7440613" y="3373438"/>
              <a:ext cx="11112" cy="436562"/>
            </a:xfrm>
            <a:prstGeom prst="straightConnector1">
              <a:avLst/>
            </a:prstGeom>
            <a:noFill/>
            <a:ln w="38100">
              <a:solidFill>
                <a:srgbClr val="660066"/>
              </a:solidFill>
              <a:round/>
              <a:headEnd/>
              <a:tailEnd type="arrow" w="med" len="med"/>
            </a:ln>
          </p:spPr>
        </p:cxnSp>
        <p:cxnSp>
          <p:nvCxnSpPr>
            <p:cNvPr id="67650" name="Straight Arrow Connector 211"/>
            <p:cNvCxnSpPr>
              <a:cxnSpLocks noChangeShapeType="1"/>
            </p:cNvCxnSpPr>
            <p:nvPr/>
          </p:nvCxnSpPr>
          <p:spPr bwMode="auto">
            <a:xfrm flipV="1">
              <a:off x="7223125" y="3429000"/>
              <a:ext cx="9525" cy="436563"/>
            </a:xfrm>
            <a:prstGeom prst="straightConnector1">
              <a:avLst/>
            </a:prstGeom>
            <a:noFill/>
            <a:ln w="38100">
              <a:solidFill>
                <a:srgbClr val="660066"/>
              </a:solidFill>
              <a:round/>
              <a:headEnd/>
              <a:tailEnd type="arrow" w="med" len="med"/>
            </a:ln>
          </p:spPr>
        </p:cxnSp>
        <p:cxnSp>
          <p:nvCxnSpPr>
            <p:cNvPr id="67651" name="Straight Arrow Connector 212"/>
            <p:cNvCxnSpPr>
              <a:cxnSpLocks noChangeShapeType="1"/>
            </p:cNvCxnSpPr>
            <p:nvPr/>
          </p:nvCxnSpPr>
          <p:spPr bwMode="auto">
            <a:xfrm flipV="1">
              <a:off x="7656513" y="3297238"/>
              <a:ext cx="11112" cy="436562"/>
            </a:xfrm>
            <a:prstGeom prst="straightConnector1">
              <a:avLst/>
            </a:prstGeom>
            <a:noFill/>
            <a:ln w="38100">
              <a:solidFill>
                <a:srgbClr val="660066"/>
              </a:solidFill>
              <a:round/>
              <a:headEnd/>
              <a:tailEnd type="arrow" w="med" len="med"/>
            </a:ln>
          </p:spPr>
        </p:cxnSp>
        <p:grpSp>
          <p:nvGrpSpPr>
            <p:cNvPr id="67652" name="Group 27"/>
            <p:cNvGrpSpPr>
              <a:grpSpLocks/>
            </p:cNvGrpSpPr>
            <p:nvPr/>
          </p:nvGrpSpPr>
          <p:grpSpPr bwMode="auto">
            <a:xfrm>
              <a:off x="1914525" y="1811338"/>
              <a:ext cx="250825" cy="3176587"/>
              <a:chOff x="1685629" y="1810905"/>
              <a:chExt cx="251121" cy="3177020"/>
            </a:xfrm>
          </p:grpSpPr>
          <p:cxnSp>
            <p:nvCxnSpPr>
              <p:cNvPr id="67654" name="Straight Arrow Connector 215"/>
              <p:cNvCxnSpPr>
                <a:cxnSpLocks noChangeShapeType="1"/>
              </p:cNvCxnSpPr>
              <p:nvPr/>
            </p:nvCxnSpPr>
            <p:spPr bwMode="auto">
              <a:xfrm flipV="1">
                <a:off x="1804833" y="1810905"/>
                <a:ext cx="14304" cy="3177020"/>
              </a:xfrm>
              <a:prstGeom prst="straightConnector1">
                <a:avLst/>
              </a:prstGeom>
              <a:noFill/>
              <a:ln w="25400">
                <a:solidFill>
                  <a:srgbClr val="141414"/>
                </a:solidFill>
                <a:round/>
                <a:headEnd/>
                <a:tailEnd type="arrow" w="med" len="med"/>
              </a:ln>
            </p:spPr>
          </p:cxnSp>
          <p:sp>
            <p:nvSpPr>
              <p:cNvPr id="217" name="Oval 216"/>
              <p:cNvSpPr/>
              <p:nvPr/>
            </p:nvSpPr>
            <p:spPr>
              <a:xfrm>
                <a:off x="1685629" y="3638366"/>
                <a:ext cx="251121" cy="247684"/>
              </a:xfrm>
              <a:prstGeom prst="ellipse">
                <a:avLst/>
              </a:prstGeom>
              <a:solidFill>
                <a:srgbClr val="CCCCCC">
                  <a:lumMod val="10000"/>
                </a:srgbClr>
              </a:solidFill>
              <a:ln w="25400" cap="flat" cmpd="sng" algn="ctr">
                <a:solidFill>
                  <a:srgbClr val="CCCCCC">
                    <a:lumMod val="10000"/>
                  </a:srgbClr>
                </a:solid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grpSp>
        <p:sp>
          <p:nvSpPr>
            <p:cNvPr id="215" name="Oval 214"/>
            <p:cNvSpPr/>
            <p:nvPr/>
          </p:nvSpPr>
          <p:spPr>
            <a:xfrm>
              <a:off x="4643438" y="5553075"/>
              <a:ext cx="252412" cy="247650"/>
            </a:xfrm>
            <a:prstGeom prst="ellipse">
              <a:avLst/>
            </a:prstGeom>
            <a:pattFill prst="dkUpDiag">
              <a:fgClr>
                <a:srgbClr val="FF0000"/>
              </a:fgClr>
              <a:bgClr>
                <a:sysClr val="window" lastClr="FFFFFF"/>
              </a:bgClr>
            </a:pattFill>
            <a:ln w="25400" cap="flat" cmpd="sng" algn="ctr">
              <a:noFill/>
              <a:prstDash val="solid"/>
            </a:ln>
            <a:effectLst/>
          </p:spPr>
          <p:txBody>
            <a:bodyPr anchor="ctr"/>
            <a:lstStyle/>
            <a:p>
              <a:pPr algn="ctr" fontAlgn="auto">
                <a:spcBef>
                  <a:spcPts val="0"/>
                </a:spcBef>
                <a:spcAft>
                  <a:spcPts val="0"/>
                </a:spcAft>
                <a:defRPr/>
              </a:pPr>
              <a:endParaRPr lang="en-US" kern="0">
                <a:solidFill>
                  <a:prstClr val="white"/>
                </a:solidFill>
                <a:latin typeface="Arial"/>
                <a:ea typeface="+mn-ea"/>
              </a:endParaRPr>
            </a:p>
          </p:txBody>
        </p:sp>
      </p:grpSp>
      <p:pic>
        <p:nvPicPr>
          <p:cNvPr id="67592" name="Picture 11" descr="Dryland-Systems-logo-Big.jpg"/>
          <p:cNvPicPr>
            <a:picLocks noChangeAspect="1"/>
          </p:cNvPicPr>
          <p:nvPr/>
        </p:nvPicPr>
        <p:blipFill>
          <a:blip r:embed="rId9"/>
          <a:srcRect/>
          <a:stretch>
            <a:fillRect/>
          </a:stretch>
        </p:blipFill>
        <p:spPr bwMode="auto">
          <a:xfrm>
            <a:off x="53975" y="6165850"/>
            <a:ext cx="1638300" cy="615950"/>
          </a:xfrm>
          <a:prstGeom prst="rect">
            <a:avLst/>
          </a:prstGeom>
          <a:noFill/>
          <a:ln w="9525">
            <a:noFill/>
            <a:miter lim="800000"/>
            <a:headEnd/>
            <a:tailEnd/>
          </a:ln>
        </p:spPr>
      </p:pic>
      <p:pic>
        <p:nvPicPr>
          <p:cNvPr id="67593" name="Picture 18" descr="AgMIP_Logo_V01_upperhalf.jpg"/>
          <p:cNvPicPr>
            <a:picLocks noChangeAspect="1"/>
          </p:cNvPicPr>
          <p:nvPr/>
        </p:nvPicPr>
        <p:blipFill>
          <a:blip r:embed="rId10"/>
          <a:srcRect/>
          <a:stretch>
            <a:fillRect/>
          </a:stretch>
        </p:blipFill>
        <p:spPr bwMode="auto">
          <a:xfrm>
            <a:off x="7683500" y="44450"/>
            <a:ext cx="1065213" cy="51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4" name="TextBox 9"/>
          <p:cNvSpPr txBox="1">
            <a:spLocks noChangeArrowheads="1"/>
          </p:cNvSpPr>
          <p:nvPr/>
        </p:nvSpPr>
        <p:spPr bwMode="auto">
          <a:xfrm>
            <a:off x="488950" y="709613"/>
            <a:ext cx="8115300" cy="2246312"/>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lvl="1" indent="0" eaLnBrk="1" fontAlgn="auto" hangingPunct="1">
              <a:spcBef>
                <a:spcPts val="0"/>
              </a:spcBef>
              <a:spcAft>
                <a:spcPts val="1200"/>
              </a:spcAft>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smtClean="0">
              <a:ea typeface="ＭＳ Ｐゴシック" charset="0"/>
            </a:endParaRPr>
          </a:p>
          <a:p>
            <a:pPr marL="1200150" lvl="1" indent="-457200" eaLnBrk="1" fontAlgn="auto" hangingPunct="1">
              <a:spcBef>
                <a:spcPts val="0"/>
              </a:spcBef>
              <a:spcAft>
                <a:spcPts val="1200"/>
              </a:spcAft>
              <a:buFont typeface="Arial" pitchFamily="34" charset="0"/>
              <a:buChar char="•"/>
              <a:defRPr/>
            </a:pPr>
            <a:endParaRPr lang="en-IN" sz="2000" dirty="0">
              <a:ea typeface="ＭＳ Ｐゴシック" charset="0"/>
            </a:endParaRPr>
          </a:p>
        </p:txBody>
      </p:sp>
      <p:sp>
        <p:nvSpPr>
          <p:cNvPr id="69635" name="TextBox 10"/>
          <p:cNvSpPr txBox="1">
            <a:spLocks noChangeArrowheads="1"/>
          </p:cNvSpPr>
          <p:nvPr/>
        </p:nvSpPr>
        <p:spPr bwMode="auto">
          <a:xfrm>
            <a:off x="323850" y="66675"/>
            <a:ext cx="8351838"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model entry points, scenarios, tradeoffs</a:t>
            </a:r>
          </a:p>
        </p:txBody>
      </p:sp>
      <p:sp>
        <p:nvSpPr>
          <p:cNvPr id="69636" name="TextBox 22"/>
          <p:cNvSpPr txBox="1">
            <a:spLocks noChangeArrowheads="1"/>
          </p:cNvSpPr>
          <p:nvPr/>
        </p:nvSpPr>
        <p:spPr bwMode="auto">
          <a:xfrm>
            <a:off x="-1908175" y="3141663"/>
            <a:ext cx="184150" cy="368300"/>
          </a:xfrm>
          <a:prstGeom prst="rect">
            <a:avLst/>
          </a:prstGeom>
          <a:noFill/>
          <a:ln w="9525">
            <a:noFill/>
            <a:miter lim="800000"/>
            <a:headEnd/>
            <a:tailEnd/>
          </a:ln>
        </p:spPr>
        <p:txBody>
          <a:bodyPr wrap="none">
            <a:spAutoFit/>
          </a:bodyPr>
          <a:lstStyle/>
          <a:p>
            <a:endParaRPr lang="en-US"/>
          </a:p>
        </p:txBody>
      </p:sp>
      <p:sp>
        <p:nvSpPr>
          <p:cNvPr id="69637" name="9 CuadroTexto"/>
          <p:cNvSpPr txBox="1">
            <a:spLocks noChangeArrowheads="1"/>
          </p:cNvSpPr>
          <p:nvPr/>
        </p:nvSpPr>
        <p:spPr bwMode="auto">
          <a:xfrm>
            <a:off x="6781800" y="1600200"/>
            <a:ext cx="1905000" cy="369888"/>
          </a:xfrm>
          <a:prstGeom prst="rect">
            <a:avLst/>
          </a:prstGeom>
          <a:noFill/>
          <a:ln w="9525">
            <a:noFill/>
            <a:miter lim="800000"/>
            <a:headEnd/>
            <a:tailEnd/>
          </a:ln>
        </p:spPr>
        <p:txBody>
          <a:bodyPr>
            <a:spAutoFit/>
          </a:bodyPr>
          <a:lstStyle/>
          <a:p>
            <a:pPr marL="285750" indent="-285750">
              <a:buFont typeface="Arial" pitchFamily="34" charset="0"/>
              <a:buChar char="•"/>
            </a:pPr>
            <a:endParaRPr lang="en-US">
              <a:solidFill>
                <a:srgbClr val="141414"/>
              </a:solidFill>
            </a:endParaRPr>
          </a:p>
        </p:txBody>
      </p:sp>
      <p:pic>
        <p:nvPicPr>
          <p:cNvPr id="69638" name="Picture 1"/>
          <p:cNvPicPr>
            <a:picLocks noChangeAspect="1"/>
          </p:cNvPicPr>
          <p:nvPr/>
        </p:nvPicPr>
        <p:blipFill>
          <a:blip r:embed="rId3"/>
          <a:srcRect/>
          <a:stretch>
            <a:fillRect/>
          </a:stretch>
        </p:blipFill>
        <p:spPr bwMode="auto">
          <a:xfrm>
            <a:off x="228600" y="673100"/>
            <a:ext cx="8591550" cy="5438775"/>
          </a:xfrm>
          <a:prstGeom prst="rect">
            <a:avLst/>
          </a:prstGeom>
          <a:noFill/>
          <a:ln w="9525">
            <a:noFill/>
            <a:miter lim="800000"/>
            <a:headEnd/>
            <a:tailEnd/>
          </a:ln>
        </p:spPr>
      </p:pic>
      <p:pic>
        <p:nvPicPr>
          <p:cNvPr id="69639" name="Picture 11" descr="ICRISAT_rightbanner.gif"/>
          <p:cNvPicPr>
            <a:picLocks noChangeAspect="1"/>
          </p:cNvPicPr>
          <p:nvPr/>
        </p:nvPicPr>
        <p:blipFill>
          <a:blip r:embed="rId4"/>
          <a:srcRect/>
          <a:stretch>
            <a:fillRect/>
          </a:stretch>
        </p:blipFill>
        <p:spPr bwMode="auto">
          <a:xfrm>
            <a:off x="8604250" y="0"/>
            <a:ext cx="1800225" cy="6858000"/>
          </a:xfrm>
          <a:prstGeom prst="rect">
            <a:avLst/>
          </a:prstGeom>
          <a:noFill/>
          <a:ln w="9525">
            <a:noFill/>
            <a:miter lim="800000"/>
            <a:headEnd/>
            <a:tailEnd/>
          </a:ln>
        </p:spPr>
      </p:pic>
      <p:pic>
        <p:nvPicPr>
          <p:cNvPr id="69640" name="Picture 11" descr="Dryland-Systems-logo-Big.jpg"/>
          <p:cNvPicPr>
            <a:picLocks noChangeAspect="1"/>
          </p:cNvPicPr>
          <p:nvPr/>
        </p:nvPicPr>
        <p:blipFill>
          <a:blip r:embed="rId5"/>
          <a:srcRect/>
          <a:stretch>
            <a:fillRect/>
          </a:stretch>
        </p:blipFill>
        <p:spPr bwMode="auto">
          <a:xfrm>
            <a:off x="53975" y="6165850"/>
            <a:ext cx="1638300" cy="615950"/>
          </a:xfrm>
          <a:prstGeom prst="rect">
            <a:avLst/>
          </a:prstGeom>
          <a:noFill/>
          <a:ln w="9525">
            <a:noFill/>
            <a:miter lim="800000"/>
            <a:headEnd/>
            <a:tailEnd/>
          </a:ln>
        </p:spPr>
      </p:pic>
      <p:pic>
        <p:nvPicPr>
          <p:cNvPr id="69641" name="Picture 18" descr="AgMIP_Logo_V01_upperhalf.jpg"/>
          <p:cNvPicPr>
            <a:picLocks noChangeAspect="1"/>
          </p:cNvPicPr>
          <p:nvPr/>
        </p:nvPicPr>
        <p:blipFill>
          <a:blip r:embed="rId6"/>
          <a:srcRect/>
          <a:stretch>
            <a:fillRect/>
          </a:stretch>
        </p:blipFill>
        <p:spPr bwMode="auto">
          <a:xfrm>
            <a:off x="7683500" y="44450"/>
            <a:ext cx="1065213" cy="51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1"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71689" name="Picture 11" descr="ICRISAT_rightbanner.gif"/>
            <p:cNvPicPr>
              <a:picLocks noChangeAspect="1"/>
            </p:cNvPicPr>
            <p:nvPr/>
          </p:nvPicPr>
          <p:blipFill>
            <a:blip r:embed="rId4"/>
            <a:srcRect/>
            <a:stretch>
              <a:fillRect/>
            </a:stretch>
          </p:blipFill>
          <p:spPr bwMode="auto">
            <a:xfrm>
              <a:off x="8604448" y="0"/>
              <a:ext cx="1800225" cy="6858000"/>
            </a:xfrm>
            <a:prstGeom prst="rect">
              <a:avLst/>
            </a:prstGeom>
            <a:noFill/>
            <a:ln w="9525">
              <a:noFill/>
              <a:miter lim="800000"/>
              <a:headEnd/>
              <a:tailEnd/>
            </a:ln>
          </p:spPr>
        </p:pic>
      </p:grpSp>
      <p:sp>
        <p:nvSpPr>
          <p:cNvPr id="5" name="TextBox 10"/>
          <p:cNvSpPr txBox="1">
            <a:spLocks noChangeArrowheads="1"/>
          </p:cNvSpPr>
          <p:nvPr/>
        </p:nvSpPr>
        <p:spPr bwMode="auto">
          <a:xfrm>
            <a:off x="323850" y="66675"/>
            <a:ext cx="8280400" cy="1016000"/>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stakeholder concertations, participatory approaches, platforms</a:t>
            </a:r>
            <a:endParaRPr lang="en-IN" sz="3000" dirty="0">
              <a:latin typeface="+mj-lt"/>
              <a:ea typeface="+mn-ea"/>
            </a:endParaRPr>
          </a:p>
        </p:txBody>
      </p:sp>
      <p:pic>
        <p:nvPicPr>
          <p:cNvPr id="71683" name="Picture 11" descr="Dryland-Systems-logo-Big.jpg"/>
          <p:cNvPicPr>
            <a:picLocks noChangeAspect="1"/>
          </p:cNvPicPr>
          <p:nvPr/>
        </p:nvPicPr>
        <p:blipFill>
          <a:blip r:embed="rId5"/>
          <a:srcRect/>
          <a:stretch>
            <a:fillRect/>
          </a:stretch>
        </p:blipFill>
        <p:spPr bwMode="auto">
          <a:xfrm>
            <a:off x="53975" y="6165850"/>
            <a:ext cx="1638300" cy="615950"/>
          </a:xfrm>
          <a:prstGeom prst="rect">
            <a:avLst/>
          </a:prstGeom>
          <a:noFill/>
          <a:ln w="9525">
            <a:noFill/>
            <a:miter lim="800000"/>
            <a:headEnd/>
            <a:tailEnd/>
          </a:ln>
        </p:spPr>
      </p:pic>
      <p:graphicFrame>
        <p:nvGraphicFramePr>
          <p:cNvPr id="71684" name="Content Placeholder 4"/>
          <p:cNvGraphicFramePr>
            <a:graphicFrameLocks noGrp="1"/>
          </p:cNvGraphicFramePr>
          <p:nvPr>
            <p:ph sz="half" idx="1"/>
          </p:nvPr>
        </p:nvGraphicFramePr>
        <p:xfrm>
          <a:off x="550863" y="1447800"/>
          <a:ext cx="3987800" cy="4170363"/>
        </p:xfrm>
        <a:graphic>
          <a:graphicData uri="http://schemas.openxmlformats.org/drawingml/2006/compatibility">
            <com:legacyDrawing xmlns:com="http://schemas.openxmlformats.org/drawingml/2006/compatibility" spid="_x0000_s71684"/>
          </a:graphicData>
        </a:graphic>
      </p:graphicFrame>
      <p:pic>
        <p:nvPicPr>
          <p:cNvPr id="12" name="Content Placeholder 7"/>
          <p:cNvPicPr>
            <a:picLocks noChangeArrowheads="1"/>
          </p:cNvPicPr>
          <p:nvPr/>
        </p:nvPicPr>
        <p:blipFill>
          <a:blip r:embed="rId6"/>
          <a:srcRect/>
          <a:stretch>
            <a:fillRect/>
          </a:stretch>
        </p:blipFill>
        <p:spPr bwMode="auto">
          <a:xfrm>
            <a:off x="4705350" y="1481138"/>
            <a:ext cx="4048125" cy="4121150"/>
          </a:xfrm>
          <a:prstGeom prst="rect">
            <a:avLst/>
          </a:prstGeom>
          <a:noFill/>
        </p:spPr>
      </p:pic>
      <p:sp>
        <p:nvSpPr>
          <p:cNvPr id="71686" name="TextBox 2"/>
          <p:cNvSpPr txBox="1">
            <a:spLocks noChangeArrowheads="1"/>
          </p:cNvSpPr>
          <p:nvPr/>
        </p:nvSpPr>
        <p:spPr bwMode="auto">
          <a:xfrm>
            <a:off x="1979613" y="5580063"/>
            <a:ext cx="6048375" cy="369887"/>
          </a:xfrm>
          <a:prstGeom prst="rect">
            <a:avLst/>
          </a:prstGeom>
          <a:noFill/>
          <a:ln w="9525">
            <a:noFill/>
            <a:miter lim="800000"/>
            <a:headEnd/>
            <a:tailEnd/>
          </a:ln>
        </p:spPr>
        <p:txBody>
          <a:bodyPr>
            <a:spAutoFit/>
          </a:bodyPr>
          <a:lstStyle/>
          <a:p>
            <a:pPr algn="ctr"/>
            <a:r>
              <a:rPr lang="en-US"/>
              <a:t>Technologies that FFS participants tested and evaluated</a:t>
            </a:r>
          </a:p>
        </p:txBody>
      </p:sp>
      <p:sp>
        <p:nvSpPr>
          <p:cNvPr id="71687" name="TextBox 5"/>
          <p:cNvSpPr txBox="1">
            <a:spLocks noChangeArrowheads="1"/>
          </p:cNvSpPr>
          <p:nvPr/>
        </p:nvSpPr>
        <p:spPr bwMode="auto">
          <a:xfrm rot="-5400000">
            <a:off x="-2228056" y="3244057"/>
            <a:ext cx="5184775" cy="369887"/>
          </a:xfrm>
          <a:prstGeom prst="rect">
            <a:avLst/>
          </a:prstGeom>
          <a:noFill/>
          <a:ln w="9525">
            <a:noFill/>
            <a:miter lim="800000"/>
            <a:headEnd/>
            <a:tailEnd/>
          </a:ln>
        </p:spPr>
        <p:txBody>
          <a:bodyPr>
            <a:spAutoFit/>
          </a:bodyPr>
          <a:lstStyle/>
          <a:p>
            <a:pPr algn="ctr"/>
            <a:r>
              <a:rPr lang="en-US"/>
              <a:t>Proportion adoption (scored, not measured)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18442"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4" name="TextBox 9"/>
          <p:cNvSpPr txBox="1">
            <a:spLocks noChangeArrowheads="1"/>
          </p:cNvSpPr>
          <p:nvPr/>
        </p:nvSpPr>
        <p:spPr bwMode="auto">
          <a:xfrm>
            <a:off x="488950" y="709613"/>
            <a:ext cx="5162550" cy="3940175"/>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1200"/>
              </a:spcAft>
              <a:defRPr/>
            </a:pPr>
            <a:r>
              <a:rPr lang="en-IN" sz="2000" b="1" dirty="0" smtClean="0">
                <a:solidFill>
                  <a:srgbClr val="1F497D"/>
                </a:solidFill>
                <a:ea typeface="ＭＳ Ｐゴシック" charset="0"/>
              </a:rPr>
              <a:t>1. Targeting</a:t>
            </a:r>
            <a:r>
              <a:rPr lang="en-IN" sz="2000" b="1" dirty="0">
                <a:solidFill>
                  <a:srgbClr val="1F497D"/>
                </a:solidFill>
                <a:ea typeface="ＭＳ Ｐゴシック" charset="0"/>
              </a:rPr>
              <a:t>, baselines, </a:t>
            </a:r>
            <a:r>
              <a:rPr lang="en-IN" sz="2000" b="1" dirty="0" smtClean="0">
                <a:solidFill>
                  <a:srgbClr val="1F497D"/>
                </a:solidFill>
                <a:ea typeface="ＭＳ Ｐゴシック" charset="0"/>
              </a:rPr>
              <a:t>typologies </a:t>
            </a:r>
            <a:endParaRPr lang="en-IN" sz="2000" b="1" dirty="0">
              <a:solidFill>
                <a:srgbClr val="1F497D"/>
              </a:solidFill>
              <a:ea typeface="ＭＳ Ｐゴシック" charset="0"/>
            </a:endParaRPr>
          </a:p>
          <a:p>
            <a:pPr eaLnBrk="1" fontAlgn="auto" hangingPunct="1">
              <a:spcBef>
                <a:spcPts val="0"/>
              </a:spcBef>
              <a:spcAft>
                <a:spcPts val="1200"/>
              </a:spcAft>
              <a:defRPr/>
            </a:pPr>
            <a:r>
              <a:rPr lang="en-IN" sz="2000" b="1" dirty="0" smtClean="0">
                <a:solidFill>
                  <a:srgbClr val="8064A2"/>
                </a:solidFill>
                <a:ea typeface="ＭＳ Ｐゴシック" charset="0"/>
              </a:rPr>
              <a:t>2. Biomass </a:t>
            </a:r>
            <a:r>
              <a:rPr lang="en-IN" sz="2000" b="1" dirty="0">
                <a:solidFill>
                  <a:srgbClr val="8064A2"/>
                </a:solidFill>
                <a:ea typeface="ＭＳ Ｐゴシック" charset="0"/>
              </a:rPr>
              <a:t>assessments, yield mapping, scenarios &amp; tradeoffs </a:t>
            </a:r>
            <a:r>
              <a:rPr lang="en-IN" sz="2000" b="1" dirty="0" err="1" smtClean="0">
                <a:solidFill>
                  <a:srgbClr val="8064A2"/>
                </a:solidFill>
                <a:ea typeface="ＭＳ Ｐゴシック" charset="0"/>
              </a:rPr>
              <a:t>modeling</a:t>
            </a:r>
            <a:r>
              <a:rPr lang="en-IN" sz="2000" b="1" dirty="0" smtClean="0">
                <a:solidFill>
                  <a:srgbClr val="8064A2"/>
                </a:solidFill>
                <a:ea typeface="ＭＳ Ｐゴシック" charset="0"/>
              </a:rPr>
              <a:t> </a:t>
            </a:r>
            <a:endParaRPr lang="en-IN" sz="2000" b="1" dirty="0">
              <a:solidFill>
                <a:srgbClr val="8064A2"/>
              </a:solidFill>
              <a:ea typeface="ＭＳ Ｐゴシック" charset="0"/>
            </a:endParaRPr>
          </a:p>
          <a:p>
            <a:pPr eaLnBrk="1" fontAlgn="auto" hangingPunct="1">
              <a:spcBef>
                <a:spcPts val="0"/>
              </a:spcBef>
              <a:spcAft>
                <a:spcPts val="1200"/>
              </a:spcAft>
              <a:defRPr/>
            </a:pPr>
            <a:r>
              <a:rPr lang="fr-FR" sz="2000" b="1" dirty="0" smtClean="0">
                <a:solidFill>
                  <a:srgbClr val="9BBB59"/>
                </a:solidFill>
                <a:latin typeface="Calibri"/>
                <a:ea typeface="ＭＳ Ｐゴシック" charset="0"/>
              </a:rPr>
              <a:t>3. </a:t>
            </a:r>
            <a:r>
              <a:rPr lang="fr-FR" sz="2000" b="1" dirty="0" err="1" smtClean="0">
                <a:solidFill>
                  <a:srgbClr val="9BBB59"/>
                </a:solidFill>
                <a:latin typeface="Calibri"/>
                <a:ea typeface="ＭＳ Ｐゴシック" charset="0"/>
              </a:rPr>
              <a:t>Stakeholder</a:t>
            </a:r>
            <a:r>
              <a:rPr lang="fr-FR" sz="2000" b="1" dirty="0" smtClean="0">
                <a:solidFill>
                  <a:srgbClr val="9BBB59"/>
                </a:solidFill>
                <a:latin typeface="Calibri"/>
                <a:ea typeface="ＭＳ Ｐゴシック" charset="0"/>
              </a:rPr>
              <a:t> consultations</a:t>
            </a:r>
            <a:r>
              <a:rPr lang="fr-FR" sz="2000" b="1" dirty="0">
                <a:solidFill>
                  <a:srgbClr val="9BBB59"/>
                </a:solidFill>
                <a:latin typeface="Calibri"/>
                <a:ea typeface="ＭＳ Ｐゴシック" charset="0"/>
              </a:rPr>
              <a:t>, </a:t>
            </a:r>
            <a:r>
              <a:rPr lang="fr-FR" sz="2000" b="1" dirty="0" err="1">
                <a:solidFill>
                  <a:srgbClr val="9BBB59"/>
                </a:solidFill>
                <a:latin typeface="Calibri"/>
                <a:ea typeface="ＭＳ Ｐゴシック" charset="0"/>
              </a:rPr>
              <a:t>participatory</a:t>
            </a:r>
            <a:r>
              <a:rPr lang="fr-FR" sz="2000" b="1" dirty="0">
                <a:solidFill>
                  <a:srgbClr val="9BBB59"/>
                </a:solidFill>
                <a:latin typeface="Calibri"/>
                <a:ea typeface="ＭＳ Ｐゴシック" charset="0"/>
              </a:rPr>
              <a:t> </a:t>
            </a:r>
            <a:r>
              <a:rPr lang="fr-FR" sz="2000" b="1" dirty="0" err="1">
                <a:solidFill>
                  <a:srgbClr val="9BBB59"/>
                </a:solidFill>
                <a:latin typeface="Calibri"/>
                <a:ea typeface="ＭＳ Ｐゴシック" charset="0"/>
              </a:rPr>
              <a:t>approaches</a:t>
            </a:r>
            <a:r>
              <a:rPr lang="fr-FR" sz="2000" b="1" dirty="0">
                <a:solidFill>
                  <a:srgbClr val="9BBB59"/>
                </a:solidFill>
                <a:latin typeface="Calibri"/>
                <a:ea typeface="ＭＳ Ｐゴシック" charset="0"/>
              </a:rPr>
              <a:t>, </a:t>
            </a:r>
            <a:r>
              <a:rPr lang="fr-FR" sz="2000" b="1" dirty="0" err="1" smtClean="0">
                <a:solidFill>
                  <a:srgbClr val="9BBB59"/>
                </a:solidFill>
                <a:latin typeface="Calibri"/>
                <a:ea typeface="ＭＳ Ｐゴシック" charset="0"/>
              </a:rPr>
              <a:t>platforms</a:t>
            </a:r>
            <a:endParaRPr lang="en-IN" sz="2000" b="1" dirty="0">
              <a:solidFill>
                <a:srgbClr val="9BBB59"/>
              </a:solidFill>
              <a:ea typeface="ＭＳ Ｐゴシック" charset="0"/>
            </a:endParaRPr>
          </a:p>
          <a:p>
            <a:pPr eaLnBrk="1" fontAlgn="auto" hangingPunct="1">
              <a:spcBef>
                <a:spcPts val="0"/>
              </a:spcBef>
              <a:spcAft>
                <a:spcPts val="1200"/>
              </a:spcAft>
              <a:defRPr/>
            </a:pPr>
            <a:r>
              <a:rPr lang="en-IN" sz="2000" b="1" dirty="0" smtClean="0">
                <a:solidFill>
                  <a:srgbClr val="C00000"/>
                </a:solidFill>
                <a:latin typeface="+mj-lt"/>
                <a:ea typeface="+mn-ea"/>
              </a:rPr>
              <a:t>4. Tests of intensification options</a:t>
            </a:r>
          </a:p>
          <a:p>
            <a:pPr eaLnBrk="1" fontAlgn="auto" hangingPunct="1">
              <a:spcBef>
                <a:spcPts val="0"/>
              </a:spcBef>
              <a:spcAft>
                <a:spcPts val="1200"/>
              </a:spcAft>
              <a:defRPr/>
            </a:pPr>
            <a:r>
              <a:rPr lang="fr-FR" sz="2000" b="1" dirty="0" smtClean="0">
                <a:solidFill>
                  <a:srgbClr val="E46C0A"/>
                </a:solidFill>
                <a:latin typeface="Calibri"/>
                <a:ea typeface="ＭＳ Ｐゴシック" charset="0"/>
              </a:rPr>
              <a:t>5. </a:t>
            </a:r>
            <a:r>
              <a:rPr lang="fr-FR" sz="2000" b="1" dirty="0" err="1" smtClean="0">
                <a:solidFill>
                  <a:srgbClr val="E46C0A"/>
                </a:solidFill>
                <a:latin typeface="Calibri"/>
                <a:ea typeface="ＭＳ Ｐゴシック" charset="0"/>
              </a:rPr>
              <a:t>Gender</a:t>
            </a:r>
            <a:r>
              <a:rPr lang="fr-FR" sz="2000" b="1" dirty="0" smtClean="0">
                <a:solidFill>
                  <a:srgbClr val="E46C0A"/>
                </a:solidFill>
                <a:latin typeface="Calibri"/>
                <a:ea typeface="ＭＳ Ｐゴシック" charset="0"/>
              </a:rPr>
              <a:t> </a:t>
            </a:r>
            <a:r>
              <a:rPr lang="fr-FR" sz="2000" b="1" dirty="0">
                <a:solidFill>
                  <a:srgbClr val="E46C0A"/>
                </a:solidFill>
                <a:latin typeface="Calibri"/>
                <a:ea typeface="ＭＳ Ｐゴシック" charset="0"/>
              </a:rPr>
              <a:t>smart media, training </a:t>
            </a:r>
            <a:r>
              <a:rPr lang="fr-FR" sz="2000" b="1" dirty="0" err="1" smtClean="0">
                <a:solidFill>
                  <a:srgbClr val="E46C0A"/>
                </a:solidFill>
                <a:latin typeface="Calibri"/>
                <a:ea typeface="ＭＳ Ｐゴシック" charset="0"/>
              </a:rPr>
              <a:t>tools</a:t>
            </a:r>
            <a:r>
              <a:rPr lang="fr-FR" sz="2000" b="1" dirty="0">
                <a:solidFill>
                  <a:srgbClr val="E46C0A"/>
                </a:solidFill>
                <a:latin typeface="Calibri"/>
                <a:ea typeface="ＭＳ Ｐゴシック" charset="0"/>
              </a:rPr>
              <a:t> </a:t>
            </a:r>
            <a:r>
              <a:rPr lang="fr-FR" sz="2000" b="1" dirty="0" smtClean="0">
                <a:solidFill>
                  <a:srgbClr val="E46C0A"/>
                </a:solidFill>
                <a:latin typeface="Calibri"/>
                <a:ea typeface="ＭＳ Ｐゴシック" charset="0"/>
              </a:rPr>
              <a:t>&amp; </a:t>
            </a:r>
            <a:r>
              <a:rPr lang="fr-FR" sz="2000" b="1" dirty="0" err="1" smtClean="0">
                <a:solidFill>
                  <a:srgbClr val="E46C0A"/>
                </a:solidFill>
                <a:latin typeface="Calibri"/>
                <a:ea typeface="ＭＳ Ｐゴシック" charset="0"/>
              </a:rPr>
              <a:t>capacity</a:t>
            </a:r>
            <a:r>
              <a:rPr lang="fr-FR" sz="2000" b="1" dirty="0" smtClean="0">
                <a:solidFill>
                  <a:srgbClr val="E46C0A"/>
                </a:solidFill>
                <a:latin typeface="Calibri"/>
                <a:ea typeface="ＭＳ Ｐゴシック" charset="0"/>
              </a:rPr>
              <a:t> building</a:t>
            </a:r>
            <a:endParaRPr lang="en-IN" sz="2000" b="1" dirty="0" smtClean="0">
              <a:solidFill>
                <a:srgbClr val="E46C0A"/>
              </a:solidFill>
              <a:latin typeface="+mj-lt"/>
              <a:ea typeface="+mn-ea"/>
            </a:endParaRPr>
          </a:p>
          <a:p>
            <a:pPr eaLnBrk="1" fontAlgn="auto" hangingPunct="1">
              <a:spcBef>
                <a:spcPts val="0"/>
              </a:spcBef>
              <a:spcAft>
                <a:spcPts val="1200"/>
              </a:spcAft>
              <a:defRPr/>
            </a:pPr>
            <a:r>
              <a:rPr lang="en-IN" sz="2000" b="1" dirty="0" smtClean="0">
                <a:ea typeface="ＭＳ Ｐゴシック" charset="0"/>
              </a:rPr>
              <a:t>6. Other activities, leveraging &amp; planning for 2014</a:t>
            </a:r>
            <a:endParaRPr lang="en-IN" sz="2000" b="1" dirty="0">
              <a:ea typeface="ＭＳ Ｐゴシック" charset="0"/>
            </a:endParaRPr>
          </a:p>
        </p:txBody>
      </p:sp>
      <p:sp>
        <p:nvSpPr>
          <p:cNvPr id="5" name="TextBox 10"/>
          <p:cNvSpPr txBox="1">
            <a:spLocks noChangeArrowheads="1"/>
          </p:cNvSpPr>
          <p:nvPr/>
        </p:nvSpPr>
        <p:spPr bwMode="auto">
          <a:xfrm>
            <a:off x="323850" y="66675"/>
            <a:ext cx="6481763"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reporting on activities</a:t>
            </a:r>
            <a:endParaRPr lang="en-IN" sz="3000" dirty="0">
              <a:latin typeface="+mj-lt"/>
              <a:ea typeface="+mn-ea"/>
            </a:endParaRPr>
          </a:p>
        </p:txBody>
      </p:sp>
      <p:cxnSp>
        <p:nvCxnSpPr>
          <p:cNvPr id="6" name="Straight Connector 5"/>
          <p:cNvCxnSpPr/>
          <p:nvPr/>
        </p:nvCxnSpPr>
        <p:spPr>
          <a:xfrm flipH="1">
            <a:off x="468313" y="704850"/>
            <a:ext cx="0" cy="3587750"/>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pic>
        <p:nvPicPr>
          <p:cNvPr id="18437" name="Picture 12" descr="granary+highsorghum.jpg"/>
          <p:cNvPicPr>
            <a:picLocks noChangeAspect="1"/>
          </p:cNvPicPr>
          <p:nvPr/>
        </p:nvPicPr>
        <p:blipFill>
          <a:blip r:embed="rId4"/>
          <a:srcRect/>
          <a:stretch>
            <a:fillRect/>
          </a:stretch>
        </p:blipFill>
        <p:spPr bwMode="auto">
          <a:xfrm>
            <a:off x="7308850" y="115888"/>
            <a:ext cx="1668463" cy="5291137"/>
          </a:xfrm>
          <a:prstGeom prst="rect">
            <a:avLst/>
          </a:prstGeom>
          <a:noFill/>
          <a:ln w="9525">
            <a:solidFill>
              <a:schemeClr val="bg1"/>
            </a:solidFill>
            <a:miter lim="800000"/>
            <a:headEnd/>
            <a:tailEnd/>
          </a:ln>
        </p:spPr>
      </p:pic>
      <p:pic>
        <p:nvPicPr>
          <p:cNvPr id="18438" name="Picture 7" descr="6m_plant2"/>
          <p:cNvPicPr>
            <a:picLocks noChangeAspect="1" noChangeArrowheads="1"/>
          </p:cNvPicPr>
          <p:nvPr/>
        </p:nvPicPr>
        <p:blipFill>
          <a:blip r:embed="rId5"/>
          <a:srcRect/>
          <a:stretch>
            <a:fillRect/>
          </a:stretch>
        </p:blipFill>
        <p:spPr bwMode="auto">
          <a:xfrm>
            <a:off x="6011863" y="2708275"/>
            <a:ext cx="1535112" cy="3960813"/>
          </a:xfrm>
          <a:prstGeom prst="rect">
            <a:avLst/>
          </a:prstGeom>
          <a:noFill/>
          <a:ln w="9525">
            <a:solidFill>
              <a:schemeClr val="bg1"/>
            </a:solidFill>
            <a:miter lim="800000"/>
            <a:headEnd/>
            <a:tailEnd/>
          </a:ln>
        </p:spPr>
      </p:pic>
      <p:pic>
        <p:nvPicPr>
          <p:cNvPr id="18439" name="Picture 16" descr="563794_419473154815286_835164467_n.jpg"/>
          <p:cNvPicPr>
            <a:picLocks noChangeAspect="1"/>
          </p:cNvPicPr>
          <p:nvPr/>
        </p:nvPicPr>
        <p:blipFill>
          <a:blip r:embed="rId6"/>
          <a:srcRect/>
          <a:stretch>
            <a:fillRect/>
          </a:stretch>
        </p:blipFill>
        <p:spPr bwMode="auto">
          <a:xfrm>
            <a:off x="3492500" y="4437063"/>
            <a:ext cx="2719388" cy="2039937"/>
          </a:xfrm>
          <a:prstGeom prst="rect">
            <a:avLst/>
          </a:prstGeom>
          <a:noFill/>
          <a:ln w="9525">
            <a:solidFill>
              <a:schemeClr val="bg1"/>
            </a:solidFill>
            <a:miter lim="800000"/>
            <a:headEnd/>
            <a:tailEnd/>
          </a:ln>
        </p:spPr>
      </p:pic>
      <p:pic>
        <p:nvPicPr>
          <p:cNvPr id="18440" name="Picture 11" descr="Dryland-Systems-logo-Big.jpg"/>
          <p:cNvPicPr>
            <a:picLocks noChangeAspect="1"/>
          </p:cNvPicPr>
          <p:nvPr/>
        </p:nvPicPr>
        <p:blipFill>
          <a:blip r:embed="rId7"/>
          <a:srcRect/>
          <a:stretch>
            <a:fillRect/>
          </a:stretch>
        </p:blipFill>
        <p:spPr bwMode="auto">
          <a:xfrm>
            <a:off x="53975" y="6165850"/>
            <a:ext cx="1638300" cy="61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73739"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73730" name="TextBox 10"/>
          <p:cNvSpPr txBox="1">
            <a:spLocks noChangeArrowheads="1"/>
          </p:cNvSpPr>
          <p:nvPr/>
        </p:nvSpPr>
        <p:spPr bwMode="auto">
          <a:xfrm>
            <a:off x="323850" y="66675"/>
            <a:ext cx="8351838" cy="1016000"/>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stakeholder concertations, participatory approaches, platforms</a:t>
            </a:r>
            <a:endParaRPr lang="en-US" sz="3000">
              <a:latin typeface="Calibri" pitchFamily="34" charset="0"/>
              <a:cs typeface="Arial" pitchFamily="34" charset="0"/>
            </a:endParaRPr>
          </a:p>
        </p:txBody>
      </p:sp>
      <p:pic>
        <p:nvPicPr>
          <p:cNvPr id="73731"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10" name="Image 1" descr="D:\Directeur technique\DMRN\Mcknight\Photos\Nouveau dossier\DSC00537.JPG"/>
          <p:cNvPicPr>
            <a:picLocks noGrp="1" noChangeArrowheads="1"/>
          </p:cNvPicPr>
          <p:nvPr>
            <p:ph idx="1"/>
          </p:nvPr>
        </p:nvPicPr>
        <p:blipFill>
          <a:blip r:embed="rId5"/>
          <a:srcRect/>
          <a:stretch>
            <a:fillRect/>
          </a:stretch>
        </p:blipFill>
        <p:spPr>
          <a:xfrm>
            <a:off x="371475" y="1255713"/>
            <a:ext cx="3298825" cy="4572000"/>
          </a:xfrm>
        </p:spPr>
      </p:pic>
      <p:pic>
        <p:nvPicPr>
          <p:cNvPr id="73733" name="Picture 10" descr="F:\DCIM\100CASIO\CIMG0804.JPG"/>
          <p:cNvPicPr>
            <a:picLocks noGrp="1" noChangeAspect="1" noChangeArrowheads="1"/>
          </p:cNvPicPr>
          <p:nvPr/>
        </p:nvPicPr>
        <p:blipFill>
          <a:blip r:embed="rId6"/>
          <a:srcRect/>
          <a:stretch>
            <a:fillRect/>
          </a:stretch>
        </p:blipFill>
        <p:spPr bwMode="auto">
          <a:xfrm>
            <a:off x="395288" y="3529013"/>
            <a:ext cx="3240087" cy="2432050"/>
          </a:xfrm>
          <a:prstGeom prst="rect">
            <a:avLst/>
          </a:prstGeom>
          <a:noFill/>
          <a:ln w="9525">
            <a:solidFill>
              <a:schemeClr val="bg1"/>
            </a:solidFill>
            <a:miter lim="800000"/>
            <a:headEnd/>
            <a:tailEnd/>
          </a:ln>
        </p:spPr>
      </p:pic>
      <p:pic>
        <p:nvPicPr>
          <p:cNvPr id="73734" name="Picture 6"/>
          <p:cNvPicPr>
            <a:picLocks noChangeAspect="1" noChangeArrowheads="1"/>
          </p:cNvPicPr>
          <p:nvPr/>
        </p:nvPicPr>
        <p:blipFill>
          <a:blip r:embed="rId7"/>
          <a:srcRect/>
          <a:stretch>
            <a:fillRect/>
          </a:stretch>
        </p:blipFill>
        <p:spPr bwMode="auto">
          <a:xfrm>
            <a:off x="4211638" y="1341438"/>
            <a:ext cx="3962400" cy="2127250"/>
          </a:xfrm>
          <a:prstGeom prst="rect">
            <a:avLst/>
          </a:prstGeom>
          <a:noFill/>
          <a:ln w="9525">
            <a:noFill/>
            <a:miter lim="800000"/>
            <a:headEnd/>
            <a:tailEnd/>
          </a:ln>
        </p:spPr>
      </p:pic>
      <p:pic>
        <p:nvPicPr>
          <p:cNvPr id="73735" name="Picture 7"/>
          <p:cNvPicPr>
            <a:picLocks noChangeAspect="1" noChangeArrowheads="1"/>
          </p:cNvPicPr>
          <p:nvPr/>
        </p:nvPicPr>
        <p:blipFill>
          <a:blip r:embed="rId8"/>
          <a:srcRect/>
          <a:stretch>
            <a:fillRect/>
          </a:stretch>
        </p:blipFill>
        <p:spPr bwMode="auto">
          <a:xfrm>
            <a:off x="4219575" y="3686175"/>
            <a:ext cx="3954463" cy="1992313"/>
          </a:xfrm>
          <a:prstGeom prst="rect">
            <a:avLst/>
          </a:prstGeom>
          <a:noFill/>
          <a:ln w="9525">
            <a:noFill/>
            <a:miter lim="800000"/>
            <a:headEnd/>
            <a:tailEnd/>
          </a:ln>
        </p:spPr>
      </p:pic>
      <p:pic>
        <p:nvPicPr>
          <p:cNvPr id="73736" name="Picture 20" descr="logo_mcknight_200.gif"/>
          <p:cNvPicPr>
            <a:picLocks noChangeAspect="1"/>
          </p:cNvPicPr>
          <p:nvPr/>
        </p:nvPicPr>
        <p:blipFill>
          <a:blip r:embed="rId9"/>
          <a:srcRect/>
          <a:stretch>
            <a:fillRect/>
          </a:stretch>
        </p:blipFill>
        <p:spPr bwMode="auto">
          <a:xfrm>
            <a:off x="8172450" y="147638"/>
            <a:ext cx="838200" cy="838200"/>
          </a:xfrm>
          <a:prstGeom prst="rect">
            <a:avLst/>
          </a:prstGeom>
          <a:noFill/>
          <a:ln w="9525">
            <a:solidFill>
              <a:schemeClr val="bg1"/>
            </a:solidFill>
            <a:miter lim="800000"/>
            <a:headEnd/>
            <a:tailEnd/>
          </a:ln>
        </p:spPr>
      </p:pic>
      <p:pic>
        <p:nvPicPr>
          <p:cNvPr id="73737" name="Picture 15" descr="Africa_Rising.jpg"/>
          <p:cNvPicPr>
            <a:picLocks noChangeAspect="1"/>
          </p:cNvPicPr>
          <p:nvPr/>
        </p:nvPicPr>
        <p:blipFill>
          <a:blip r:embed="rId10"/>
          <a:srcRect/>
          <a:stretch>
            <a:fillRect/>
          </a:stretch>
        </p:blipFill>
        <p:spPr bwMode="auto">
          <a:xfrm>
            <a:off x="7362825" y="122238"/>
            <a:ext cx="736600"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75786"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75778" name="TextBox 10"/>
          <p:cNvSpPr txBox="1">
            <a:spLocks noChangeArrowheads="1"/>
          </p:cNvSpPr>
          <p:nvPr/>
        </p:nvSpPr>
        <p:spPr bwMode="auto">
          <a:xfrm>
            <a:off x="323850" y="66675"/>
            <a:ext cx="8280400" cy="1016000"/>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stakeholder concertations, participatory approaches, platforms – ISSFM FFS Ghana, Mali</a:t>
            </a:r>
            <a:endParaRPr lang="en-US" sz="3000">
              <a:latin typeface="Calibri" pitchFamily="34" charset="0"/>
              <a:cs typeface="Arial" pitchFamily="34" charset="0"/>
            </a:endParaRPr>
          </a:p>
        </p:txBody>
      </p:sp>
      <p:pic>
        <p:nvPicPr>
          <p:cNvPr id="75779"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75780" name="Picture 4" descr="IMGP3648"/>
          <p:cNvPicPr>
            <a:picLocks noChangeAspect="1" noChangeArrowheads="1"/>
          </p:cNvPicPr>
          <p:nvPr/>
        </p:nvPicPr>
        <p:blipFill>
          <a:blip r:embed="rId5"/>
          <a:srcRect/>
          <a:stretch>
            <a:fillRect/>
          </a:stretch>
        </p:blipFill>
        <p:spPr bwMode="auto">
          <a:xfrm>
            <a:off x="5840413" y="1524000"/>
            <a:ext cx="3124200" cy="2343150"/>
          </a:xfrm>
          <a:prstGeom prst="rect">
            <a:avLst/>
          </a:prstGeom>
          <a:noFill/>
          <a:ln w="9525">
            <a:solidFill>
              <a:schemeClr val="bg1"/>
            </a:solidFill>
            <a:miter lim="800000"/>
            <a:headEnd/>
            <a:tailEnd/>
          </a:ln>
        </p:spPr>
      </p:pic>
      <p:pic>
        <p:nvPicPr>
          <p:cNvPr id="75781" name="Picture 6" descr="100_1420 (2)"/>
          <p:cNvPicPr>
            <a:picLocks noChangeAspect="1" noChangeArrowheads="1"/>
          </p:cNvPicPr>
          <p:nvPr/>
        </p:nvPicPr>
        <p:blipFill>
          <a:blip r:embed="rId6"/>
          <a:srcRect b="-50"/>
          <a:stretch>
            <a:fillRect/>
          </a:stretch>
        </p:blipFill>
        <p:spPr bwMode="auto">
          <a:xfrm>
            <a:off x="5256213" y="3284538"/>
            <a:ext cx="2628900" cy="2819400"/>
          </a:xfrm>
          <a:prstGeom prst="rect">
            <a:avLst/>
          </a:prstGeom>
          <a:noFill/>
          <a:ln w="9525">
            <a:solidFill>
              <a:schemeClr val="bg1"/>
            </a:solidFill>
            <a:miter lim="800000"/>
            <a:headEnd/>
            <a:tailEnd/>
          </a:ln>
        </p:spPr>
      </p:pic>
      <p:pic>
        <p:nvPicPr>
          <p:cNvPr id="75782" name="Picture 3" descr="C:\Users\vanmourik\Desktop\Burkina-Ghana-Sept2013\Pictures\DSC_1077.JPG"/>
          <p:cNvPicPr>
            <a:picLocks noChangeAspect="1" noChangeArrowheads="1"/>
          </p:cNvPicPr>
          <p:nvPr/>
        </p:nvPicPr>
        <p:blipFill>
          <a:blip r:embed="rId7"/>
          <a:srcRect/>
          <a:stretch>
            <a:fillRect/>
          </a:stretch>
        </p:blipFill>
        <p:spPr bwMode="auto">
          <a:xfrm>
            <a:off x="2014538" y="4040188"/>
            <a:ext cx="3532187" cy="2355850"/>
          </a:xfrm>
          <a:prstGeom prst="rect">
            <a:avLst/>
          </a:prstGeom>
          <a:noFill/>
          <a:ln w="9525">
            <a:solidFill>
              <a:schemeClr val="bg1"/>
            </a:solidFill>
            <a:miter lim="800000"/>
            <a:headEnd/>
            <a:tailEnd/>
          </a:ln>
        </p:spPr>
      </p:pic>
      <p:pic>
        <p:nvPicPr>
          <p:cNvPr id="75783" name="Picture 2" descr="C:\Users\vanmourik\Desktop\Burkina-Ghana-Sept2013\Pictures\DSC_0977.JPG"/>
          <p:cNvPicPr>
            <a:picLocks noGrp="1" noChangeAspect="1" noChangeArrowheads="1"/>
          </p:cNvPicPr>
          <p:nvPr>
            <p:ph idx="1"/>
          </p:nvPr>
        </p:nvPicPr>
        <p:blipFill>
          <a:blip r:embed="rId8"/>
          <a:srcRect/>
          <a:stretch>
            <a:fillRect/>
          </a:stretch>
        </p:blipFill>
        <p:spPr>
          <a:xfrm>
            <a:off x="395288" y="1952625"/>
            <a:ext cx="3508375" cy="2339975"/>
          </a:xfrm>
          <a:ln>
            <a:solidFill>
              <a:schemeClr val="bg1"/>
            </a:solidFill>
          </a:ln>
        </p:spPr>
      </p:pic>
      <p:pic>
        <p:nvPicPr>
          <p:cNvPr id="75784" name="Picture 13" descr="Africa_Rising.jpg"/>
          <p:cNvPicPr>
            <a:picLocks noChangeAspect="1"/>
          </p:cNvPicPr>
          <p:nvPr/>
        </p:nvPicPr>
        <p:blipFill>
          <a:blip r:embed="rId9"/>
          <a:srcRect/>
          <a:stretch>
            <a:fillRect/>
          </a:stretch>
        </p:blipFill>
        <p:spPr bwMode="auto">
          <a:xfrm>
            <a:off x="8012113" y="122238"/>
            <a:ext cx="736600"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5"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77832"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77826" name="TextBox 10"/>
          <p:cNvSpPr txBox="1">
            <a:spLocks noChangeArrowheads="1"/>
          </p:cNvSpPr>
          <p:nvPr/>
        </p:nvSpPr>
        <p:spPr bwMode="auto">
          <a:xfrm>
            <a:off x="323850" y="66675"/>
            <a:ext cx="8424863" cy="1016000"/>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stakeholder concertations, participatory approaches, platforms</a:t>
            </a:r>
            <a:endParaRPr lang="en-US" sz="3000">
              <a:latin typeface="Calibri" pitchFamily="34" charset="0"/>
              <a:cs typeface="Arial" pitchFamily="34" charset="0"/>
            </a:endParaRPr>
          </a:p>
        </p:txBody>
      </p:sp>
      <p:pic>
        <p:nvPicPr>
          <p:cNvPr id="77827"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77828" name="Picture 2"/>
          <p:cNvPicPr>
            <a:picLocks noChangeAspect="1" noChangeArrowheads="1"/>
          </p:cNvPicPr>
          <p:nvPr/>
        </p:nvPicPr>
        <p:blipFill>
          <a:blip r:embed="rId5"/>
          <a:srcRect/>
          <a:stretch>
            <a:fillRect/>
          </a:stretch>
        </p:blipFill>
        <p:spPr bwMode="auto">
          <a:xfrm>
            <a:off x="179388" y="1589088"/>
            <a:ext cx="6696075" cy="5040312"/>
          </a:xfrm>
          <a:prstGeom prst="rect">
            <a:avLst/>
          </a:prstGeom>
          <a:noFill/>
          <a:ln w="9525">
            <a:noFill/>
            <a:miter lim="800000"/>
            <a:headEnd/>
            <a:tailEnd/>
          </a:ln>
        </p:spPr>
      </p:pic>
      <p:pic>
        <p:nvPicPr>
          <p:cNvPr id="77829" name="Image 4" descr="DSC00555.jpg"/>
          <p:cNvPicPr>
            <a:picLocks noChangeAspect="1"/>
          </p:cNvPicPr>
          <p:nvPr/>
        </p:nvPicPr>
        <p:blipFill>
          <a:blip r:embed="rId6"/>
          <a:srcRect/>
          <a:stretch>
            <a:fillRect/>
          </a:stretch>
        </p:blipFill>
        <p:spPr bwMode="auto">
          <a:xfrm>
            <a:off x="6372225" y="3068638"/>
            <a:ext cx="2590800" cy="1943100"/>
          </a:xfrm>
          <a:prstGeom prst="rect">
            <a:avLst/>
          </a:prstGeom>
          <a:noFill/>
          <a:ln w="9525">
            <a:solidFill>
              <a:schemeClr val="bg1"/>
            </a:solidFill>
            <a:miter lim="800000"/>
            <a:headEnd/>
            <a:tailEnd/>
          </a:ln>
        </p:spPr>
      </p:pic>
      <p:pic>
        <p:nvPicPr>
          <p:cNvPr id="77830" name="Picture 20" descr="logo_mcknight_200.gif"/>
          <p:cNvPicPr>
            <a:picLocks noChangeAspect="1"/>
          </p:cNvPicPr>
          <p:nvPr/>
        </p:nvPicPr>
        <p:blipFill>
          <a:blip r:embed="rId7"/>
          <a:srcRect/>
          <a:stretch>
            <a:fillRect/>
          </a:stretch>
        </p:blipFill>
        <p:spPr bwMode="auto">
          <a:xfrm>
            <a:off x="8172450" y="147638"/>
            <a:ext cx="838200" cy="838200"/>
          </a:xfrm>
          <a:prstGeom prst="rect">
            <a:avLst/>
          </a:prstGeom>
          <a:noFill/>
          <a:ln w="9525">
            <a:solidFill>
              <a:schemeClr val="bg1"/>
            </a:solid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79902"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5" name="TextBox 10"/>
          <p:cNvSpPr txBox="1">
            <a:spLocks noChangeArrowheads="1"/>
          </p:cNvSpPr>
          <p:nvPr/>
        </p:nvSpPr>
        <p:spPr bwMode="auto">
          <a:xfrm>
            <a:off x="323850" y="66675"/>
            <a:ext cx="7777163" cy="1016000"/>
          </a:xfrm>
          <a:prstGeom prst="rect">
            <a:avLst/>
          </a:prstGeom>
          <a:noFill/>
          <a:ln>
            <a:noFill/>
          </a:ln>
          <a:extLst/>
        </p:spPr>
        <p:txBody>
          <a:bodyPr>
            <a:spAutoFit/>
          </a:bodyPr>
          <a:lstStyle/>
          <a:p>
            <a:r>
              <a:rPr lang="en-IN" sz="3000" b="1">
                <a:solidFill>
                  <a:srgbClr val="225C29"/>
                </a:solidFill>
                <a:latin typeface="Calibri" pitchFamily="34" charset="0"/>
                <a:cs typeface="Arial" pitchFamily="34" charset="0"/>
              </a:rPr>
              <a:t>tests of intensification options – variety,</a:t>
            </a:r>
          </a:p>
          <a:p>
            <a:r>
              <a:rPr lang="en-IN" sz="3000" b="1">
                <a:solidFill>
                  <a:srgbClr val="225C29"/>
                </a:solidFill>
                <a:latin typeface="Calibri" pitchFamily="34" charset="0"/>
                <a:cs typeface="Arial" pitchFamily="34" charset="0"/>
              </a:rPr>
              <a:t>ISFM and intensification trials 2013</a:t>
            </a:r>
            <a:endParaRPr lang="en-IN" sz="3000">
              <a:latin typeface="Calibri" pitchFamily="34" charset="0"/>
              <a:cs typeface="Arial" pitchFamily="34" charset="0"/>
            </a:endParaRPr>
          </a:p>
        </p:txBody>
      </p:sp>
      <p:pic>
        <p:nvPicPr>
          <p:cNvPr id="79875"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79876" name="Picture 20" descr="logo_mcknight_200.gif"/>
          <p:cNvPicPr>
            <a:picLocks noChangeAspect="1"/>
          </p:cNvPicPr>
          <p:nvPr/>
        </p:nvPicPr>
        <p:blipFill>
          <a:blip r:embed="rId5"/>
          <a:srcRect/>
          <a:stretch>
            <a:fillRect/>
          </a:stretch>
        </p:blipFill>
        <p:spPr bwMode="auto">
          <a:xfrm>
            <a:off x="8172450" y="147638"/>
            <a:ext cx="838200" cy="838200"/>
          </a:xfrm>
          <a:prstGeom prst="rect">
            <a:avLst/>
          </a:prstGeom>
          <a:noFill/>
          <a:ln w="9525">
            <a:solidFill>
              <a:schemeClr val="bg1"/>
            </a:solidFill>
            <a:miter lim="800000"/>
            <a:headEnd/>
            <a:tailEnd/>
          </a:ln>
        </p:spPr>
      </p:pic>
      <p:pic>
        <p:nvPicPr>
          <p:cNvPr id="79877" name="Picture 9" descr="Africa_Rising.jpg"/>
          <p:cNvPicPr>
            <a:picLocks noChangeAspect="1"/>
          </p:cNvPicPr>
          <p:nvPr/>
        </p:nvPicPr>
        <p:blipFill>
          <a:blip r:embed="rId6"/>
          <a:srcRect/>
          <a:stretch>
            <a:fillRect/>
          </a:stretch>
        </p:blipFill>
        <p:spPr bwMode="auto">
          <a:xfrm>
            <a:off x="7362825" y="122238"/>
            <a:ext cx="736600" cy="836612"/>
          </a:xfrm>
          <a:prstGeom prst="rect">
            <a:avLst/>
          </a:prstGeom>
          <a:noFill/>
          <a:ln w="9525">
            <a:noFill/>
            <a:miter lim="800000"/>
            <a:headEnd/>
            <a:tailEnd/>
          </a:ln>
        </p:spPr>
      </p:pic>
      <p:graphicFrame>
        <p:nvGraphicFramePr>
          <p:cNvPr id="12" name="Content Placeholder 8"/>
          <p:cNvGraphicFramePr>
            <a:graphicFrameLocks noGrp="1"/>
          </p:cNvGraphicFramePr>
          <p:nvPr>
            <p:ph sz="half" idx="4294967295"/>
          </p:nvPr>
        </p:nvGraphicFramePr>
        <p:xfrm>
          <a:off x="444500" y="1390650"/>
          <a:ext cx="4343400" cy="4486272"/>
        </p:xfrm>
        <a:graphic>
          <a:graphicData uri="http://schemas.openxmlformats.org/drawingml/2006/table">
            <a:tbl>
              <a:tblPr firstRow="1" bandRow="1">
                <a:tableStyleId>{46F890A9-2807-4EBB-B81D-B2AA78EC7F39}</a:tableStyleId>
              </a:tblPr>
              <a:tblGrid>
                <a:gridCol w="990600"/>
                <a:gridCol w="1906058"/>
                <a:gridCol w="1446742"/>
              </a:tblGrid>
              <a:tr h="640896">
                <a:tc>
                  <a:txBody>
                    <a:bodyPr/>
                    <a:lstStyle/>
                    <a:p>
                      <a:r>
                        <a:rPr lang="en-US" sz="1800" dirty="0" smtClean="0"/>
                        <a:t>Country</a:t>
                      </a:r>
                      <a:endParaRPr lang="en-US" sz="1800" dirty="0"/>
                    </a:p>
                  </a:txBody>
                  <a:tcPr marT="45725" marB="45725"/>
                </a:tc>
                <a:tc>
                  <a:txBody>
                    <a:bodyPr/>
                    <a:lstStyle/>
                    <a:p>
                      <a:r>
                        <a:rPr lang="en-US" sz="1800" dirty="0" smtClean="0"/>
                        <a:t>Region</a:t>
                      </a:r>
                      <a:endParaRPr lang="en-US" sz="1800" dirty="0"/>
                    </a:p>
                  </a:txBody>
                  <a:tcPr marT="45725" marB="45725"/>
                </a:tc>
                <a:tc>
                  <a:txBody>
                    <a:bodyPr/>
                    <a:lstStyle/>
                    <a:p>
                      <a:r>
                        <a:rPr lang="en-US" sz="1800" dirty="0" smtClean="0"/>
                        <a:t>No. trials (No. villages)</a:t>
                      </a:r>
                      <a:endParaRPr lang="en-US" sz="1800" dirty="0"/>
                    </a:p>
                  </a:txBody>
                  <a:tcPr marT="45725" marB="45725"/>
                </a:tc>
              </a:tr>
              <a:tr h="640896">
                <a:tc>
                  <a:txBody>
                    <a:bodyPr/>
                    <a:lstStyle/>
                    <a:p>
                      <a:r>
                        <a:rPr lang="en-US" sz="1800" dirty="0" smtClean="0"/>
                        <a:t>Niger</a:t>
                      </a:r>
                      <a:endParaRPr lang="en-US" sz="1800" dirty="0"/>
                    </a:p>
                  </a:txBody>
                  <a:tcPr marT="45725" marB="45725"/>
                </a:tc>
                <a:tc>
                  <a:txBody>
                    <a:bodyPr/>
                    <a:lstStyle/>
                    <a:p>
                      <a:r>
                        <a:rPr lang="en-US" sz="1800" dirty="0" err="1" smtClean="0"/>
                        <a:t>Dosso</a:t>
                      </a:r>
                      <a:r>
                        <a:rPr lang="en-US" sz="1800" dirty="0" smtClean="0"/>
                        <a:t>, </a:t>
                      </a:r>
                      <a:r>
                        <a:rPr lang="en-US" sz="1800" dirty="0" err="1" smtClean="0"/>
                        <a:t>Tillaberi</a:t>
                      </a:r>
                      <a:endParaRPr lang="en-US" sz="1800" dirty="0"/>
                    </a:p>
                  </a:txBody>
                  <a:tcPr marT="45725" marB="45725"/>
                </a:tc>
                <a:tc>
                  <a:txBody>
                    <a:bodyPr/>
                    <a:lstStyle/>
                    <a:p>
                      <a:r>
                        <a:rPr lang="en-US" sz="1800" dirty="0" smtClean="0"/>
                        <a:t>45 trials</a:t>
                      </a:r>
                    </a:p>
                    <a:p>
                      <a:r>
                        <a:rPr lang="en-US" sz="1800" dirty="0" smtClean="0"/>
                        <a:t>(11 villages)</a:t>
                      </a:r>
                      <a:endParaRPr lang="en-US" sz="1800" dirty="0"/>
                    </a:p>
                  </a:txBody>
                  <a:tcPr marT="45725" marB="45725"/>
                </a:tc>
              </a:tr>
              <a:tr h="640896">
                <a:tc>
                  <a:txBody>
                    <a:bodyPr/>
                    <a:lstStyle/>
                    <a:p>
                      <a:r>
                        <a:rPr lang="en-US" sz="1800" dirty="0" smtClean="0"/>
                        <a:t>Mali</a:t>
                      </a:r>
                      <a:endParaRPr lang="en-US" sz="1800" dirty="0"/>
                    </a:p>
                  </a:txBody>
                  <a:tcPr marT="45725" marB="45725"/>
                </a:tc>
                <a:tc>
                  <a:txBody>
                    <a:bodyPr/>
                    <a:lstStyle/>
                    <a:p>
                      <a:r>
                        <a:rPr lang="en-US" sz="1800" dirty="0" err="1" smtClean="0"/>
                        <a:t>Koulikoro</a:t>
                      </a:r>
                      <a:endParaRPr lang="en-US" sz="1800" dirty="0"/>
                    </a:p>
                  </a:txBody>
                  <a:tcPr marT="45725" marB="45725"/>
                </a:tc>
                <a:tc>
                  <a:txBody>
                    <a:bodyPr/>
                    <a:lstStyle/>
                    <a:p>
                      <a:r>
                        <a:rPr lang="en-US" sz="1800" dirty="0" smtClean="0"/>
                        <a:t>73 trials</a:t>
                      </a:r>
                    </a:p>
                    <a:p>
                      <a:r>
                        <a:rPr lang="en-US" sz="1800" dirty="0" smtClean="0"/>
                        <a:t>(14 villages)</a:t>
                      </a:r>
                      <a:endParaRPr lang="en-US" sz="1800" dirty="0"/>
                    </a:p>
                  </a:txBody>
                  <a:tcPr marT="45725" marB="45725"/>
                </a:tc>
              </a:tr>
              <a:tr h="640896">
                <a:tc>
                  <a:txBody>
                    <a:bodyPr/>
                    <a:lstStyle/>
                    <a:p>
                      <a:r>
                        <a:rPr lang="en-US" sz="1800" dirty="0" smtClean="0"/>
                        <a:t>Mali</a:t>
                      </a:r>
                      <a:endParaRPr lang="en-US" sz="1800" dirty="0">
                        <a:solidFill>
                          <a:srgbClr val="FF0000"/>
                        </a:solidFill>
                      </a:endParaRPr>
                    </a:p>
                  </a:txBody>
                  <a:tcPr marT="45725" marB="45725"/>
                </a:tc>
                <a:tc>
                  <a:txBody>
                    <a:bodyPr/>
                    <a:lstStyle/>
                    <a:p>
                      <a:r>
                        <a:rPr lang="en-US" sz="1800" dirty="0" smtClean="0"/>
                        <a:t>Sikasso</a:t>
                      </a:r>
                      <a:endParaRPr lang="en-US" sz="1800" dirty="0">
                        <a:solidFill>
                          <a:srgbClr val="FF0000"/>
                        </a:solidFill>
                      </a:endParaRPr>
                    </a:p>
                  </a:txBody>
                  <a:tcPr marT="45725" marB="45725"/>
                </a:tc>
                <a:tc>
                  <a:txBody>
                    <a:bodyPr/>
                    <a:lstStyle/>
                    <a:p>
                      <a:r>
                        <a:rPr lang="en-US" sz="1800" dirty="0" smtClean="0"/>
                        <a:t>324 trials</a:t>
                      </a:r>
                    </a:p>
                    <a:p>
                      <a:r>
                        <a:rPr lang="en-US" sz="1800" dirty="0" smtClean="0"/>
                        <a:t>(19 villages)</a:t>
                      </a:r>
                      <a:endParaRPr lang="en-US" sz="1800" dirty="0">
                        <a:solidFill>
                          <a:srgbClr val="FF0000"/>
                        </a:solidFill>
                      </a:endParaRPr>
                    </a:p>
                  </a:txBody>
                  <a:tcPr marT="45725" marB="45725"/>
                </a:tc>
              </a:tr>
              <a:tr h="640896">
                <a:tc>
                  <a:txBody>
                    <a:bodyPr/>
                    <a:lstStyle/>
                    <a:p>
                      <a:r>
                        <a:rPr lang="en-US" sz="1800" dirty="0" smtClean="0"/>
                        <a:t>Mali</a:t>
                      </a:r>
                      <a:endParaRPr lang="en-US" sz="1800" dirty="0"/>
                    </a:p>
                  </a:txBody>
                  <a:tcPr marT="45725" marB="45725"/>
                </a:tc>
                <a:tc>
                  <a:txBody>
                    <a:bodyPr/>
                    <a:lstStyle/>
                    <a:p>
                      <a:r>
                        <a:rPr lang="en-US" sz="1800" dirty="0" err="1" smtClean="0"/>
                        <a:t>Mopti</a:t>
                      </a:r>
                      <a:endParaRPr lang="en-US" sz="1800" dirty="0"/>
                    </a:p>
                  </a:txBody>
                  <a:tcPr marT="45725" marB="45725"/>
                </a:tc>
                <a:tc>
                  <a:txBody>
                    <a:bodyPr/>
                    <a:lstStyle/>
                    <a:p>
                      <a:r>
                        <a:rPr lang="en-US" sz="1800" dirty="0" smtClean="0"/>
                        <a:t>91 trials</a:t>
                      </a:r>
                    </a:p>
                    <a:p>
                      <a:r>
                        <a:rPr lang="en-US" sz="1800" dirty="0" smtClean="0"/>
                        <a:t>(27 villages)</a:t>
                      </a:r>
                      <a:endParaRPr lang="en-US" sz="1800" dirty="0"/>
                    </a:p>
                  </a:txBody>
                  <a:tcPr marT="45725" marB="45725"/>
                </a:tc>
              </a:tr>
              <a:tr h="640896">
                <a:tc>
                  <a:txBody>
                    <a:bodyPr/>
                    <a:lstStyle/>
                    <a:p>
                      <a:r>
                        <a:rPr lang="en-US" sz="1800" dirty="0" smtClean="0"/>
                        <a:t>Mali</a:t>
                      </a:r>
                      <a:endParaRPr lang="en-US" sz="1800" dirty="0"/>
                    </a:p>
                  </a:txBody>
                  <a:tcPr marT="45725" marB="45725"/>
                </a:tc>
                <a:tc>
                  <a:txBody>
                    <a:bodyPr/>
                    <a:lstStyle/>
                    <a:p>
                      <a:r>
                        <a:rPr lang="en-US" sz="1800" dirty="0" err="1" smtClean="0"/>
                        <a:t>Segou</a:t>
                      </a:r>
                      <a:endParaRPr lang="en-US" sz="1800" dirty="0"/>
                    </a:p>
                  </a:txBody>
                  <a:tcPr marT="45725" marB="45725"/>
                </a:tc>
                <a:tc>
                  <a:txBody>
                    <a:bodyPr/>
                    <a:lstStyle/>
                    <a:p>
                      <a:r>
                        <a:rPr lang="en-US" sz="1800" dirty="0" smtClean="0"/>
                        <a:t>16 trials</a:t>
                      </a:r>
                    </a:p>
                    <a:p>
                      <a:r>
                        <a:rPr lang="en-US" sz="1800" dirty="0" smtClean="0"/>
                        <a:t>(8 villages)</a:t>
                      </a:r>
                      <a:endParaRPr lang="en-US" sz="1800" dirty="0"/>
                    </a:p>
                  </a:txBody>
                  <a:tcPr marT="45725" marB="45725"/>
                </a:tc>
              </a:tr>
              <a:tr h="640896">
                <a:tc>
                  <a:txBody>
                    <a:bodyPr/>
                    <a:lstStyle/>
                    <a:p>
                      <a:r>
                        <a:rPr lang="en-US" sz="1800" dirty="0" smtClean="0"/>
                        <a:t>Total</a:t>
                      </a:r>
                      <a:endParaRPr lang="en-US" sz="1800" dirty="0"/>
                    </a:p>
                  </a:txBody>
                  <a:tcPr marT="45725" marB="45725"/>
                </a:tc>
                <a:tc>
                  <a:txBody>
                    <a:bodyPr/>
                    <a:lstStyle/>
                    <a:p>
                      <a:endParaRPr lang="en-US" sz="1800" dirty="0"/>
                    </a:p>
                  </a:txBody>
                  <a:tcPr marT="45725" marB="45725"/>
                </a:tc>
                <a:tc>
                  <a:txBody>
                    <a:bodyPr/>
                    <a:lstStyle/>
                    <a:p>
                      <a:r>
                        <a:rPr lang="en-US" sz="1800" dirty="0" smtClean="0"/>
                        <a:t>516 trials</a:t>
                      </a:r>
                    </a:p>
                    <a:p>
                      <a:r>
                        <a:rPr lang="en-US" sz="1800" dirty="0" smtClean="0"/>
                        <a:t>(79 villages)</a:t>
                      </a:r>
                      <a:endParaRPr lang="en-US" sz="1800" dirty="0"/>
                    </a:p>
                  </a:txBody>
                  <a:tcPr marT="45725" marB="45725"/>
                </a:tc>
              </a:tr>
            </a:tbl>
          </a:graphicData>
        </a:graphic>
      </p:graphicFrame>
      <p:pic>
        <p:nvPicPr>
          <p:cNvPr id="79900" name="Image 5"/>
          <p:cNvPicPr>
            <a:picLocks noChangeAspect="1" noChangeArrowheads="1"/>
          </p:cNvPicPr>
          <p:nvPr/>
        </p:nvPicPr>
        <p:blipFill>
          <a:blip r:embed="rId7"/>
          <a:srcRect r="-66"/>
          <a:stretch>
            <a:fillRect/>
          </a:stretch>
        </p:blipFill>
        <p:spPr bwMode="auto">
          <a:xfrm>
            <a:off x="5045075" y="1036638"/>
            <a:ext cx="3489325"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82047"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81922" name="TextBox 10"/>
          <p:cNvSpPr txBox="1">
            <a:spLocks noChangeArrowheads="1"/>
          </p:cNvSpPr>
          <p:nvPr/>
        </p:nvSpPr>
        <p:spPr bwMode="auto">
          <a:xfrm>
            <a:off x="323850" y="66675"/>
            <a:ext cx="8351838"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tests of intensification options – ISFM &amp; Millet</a:t>
            </a:r>
            <a:endParaRPr lang="en-US" sz="3000">
              <a:latin typeface="Calibri" pitchFamily="34" charset="0"/>
              <a:cs typeface="Arial" pitchFamily="34" charset="0"/>
            </a:endParaRPr>
          </a:p>
        </p:txBody>
      </p:sp>
      <p:pic>
        <p:nvPicPr>
          <p:cNvPr id="81923"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graphicFrame>
        <p:nvGraphicFramePr>
          <p:cNvPr id="9" name="Content Placeholder 9"/>
          <p:cNvGraphicFramePr>
            <a:graphicFrameLocks noGrp="1"/>
          </p:cNvGraphicFramePr>
          <p:nvPr>
            <p:ph idx="1"/>
          </p:nvPr>
        </p:nvGraphicFramePr>
        <p:xfrm>
          <a:off x="323850" y="765175"/>
          <a:ext cx="8248650" cy="5618169"/>
        </p:xfrm>
        <a:graphic>
          <a:graphicData uri="http://schemas.openxmlformats.org/drawingml/2006/table">
            <a:tbl>
              <a:tblPr/>
              <a:tblGrid>
                <a:gridCol w="1374774"/>
                <a:gridCol w="2556223"/>
                <a:gridCol w="2040682"/>
                <a:gridCol w="1245889"/>
                <a:gridCol w="1031082"/>
              </a:tblGrid>
              <a:tr h="449448">
                <a:tc>
                  <a:txBody>
                    <a:bodyPr/>
                    <a:lstStyle/>
                    <a:p>
                      <a:pPr algn="l" fontAlgn="t"/>
                      <a:r>
                        <a:rPr lang="en-US" sz="1400" b="1" i="0" u="none" strike="noStrike" dirty="0">
                          <a:solidFill>
                            <a:srgbClr val="FFFFFF"/>
                          </a:solidFill>
                          <a:effectLst/>
                          <a:latin typeface="Arial"/>
                        </a:rPr>
                        <a:t>Organic manure</a:t>
                      </a:r>
                    </a:p>
                  </a:txBody>
                  <a:tcPr marL="9525" marR="9525" marT="9528" marB="0">
                    <a:lnL>
                      <a:noFill/>
                    </a:lnL>
                    <a:lnR>
                      <a:noFill/>
                    </a:lnR>
                    <a:lnT>
                      <a:noFill/>
                    </a:lnT>
                    <a:lnB>
                      <a:noFill/>
                    </a:lnB>
                    <a:solidFill>
                      <a:srgbClr val="0F243E"/>
                    </a:solidFill>
                  </a:tcPr>
                </a:tc>
                <a:tc>
                  <a:txBody>
                    <a:bodyPr/>
                    <a:lstStyle/>
                    <a:p>
                      <a:pPr algn="l" fontAlgn="t"/>
                      <a:r>
                        <a:rPr lang="en-US" sz="1400" b="1" i="0" u="none" strike="noStrike">
                          <a:solidFill>
                            <a:srgbClr val="FFFFFF"/>
                          </a:solidFill>
                          <a:effectLst/>
                          <a:latin typeface="Arial"/>
                        </a:rPr>
                        <a:t>Mineral Fertilizer</a:t>
                      </a:r>
                    </a:p>
                  </a:txBody>
                  <a:tcPr marL="9525" marR="9525" marT="9528" marB="0">
                    <a:lnL>
                      <a:noFill/>
                    </a:lnL>
                    <a:lnR>
                      <a:noFill/>
                    </a:lnR>
                    <a:lnT>
                      <a:noFill/>
                    </a:lnT>
                    <a:lnB>
                      <a:noFill/>
                    </a:lnB>
                    <a:solidFill>
                      <a:srgbClr val="0F243E"/>
                    </a:solidFill>
                  </a:tcPr>
                </a:tc>
                <a:tc>
                  <a:txBody>
                    <a:bodyPr/>
                    <a:lstStyle/>
                    <a:p>
                      <a:pPr algn="l" fontAlgn="t"/>
                      <a:r>
                        <a:rPr lang="en-US" sz="1400" b="1" i="0" u="none" strike="noStrike">
                          <a:solidFill>
                            <a:srgbClr val="FFFFFF"/>
                          </a:solidFill>
                          <a:effectLst/>
                          <a:latin typeface="Arial"/>
                        </a:rPr>
                        <a:t>Variety</a:t>
                      </a:r>
                    </a:p>
                  </a:txBody>
                  <a:tcPr marL="9525" marR="9525" marT="9528" marB="0">
                    <a:lnL>
                      <a:noFill/>
                    </a:lnL>
                    <a:lnR>
                      <a:noFill/>
                    </a:lnR>
                    <a:lnT>
                      <a:noFill/>
                    </a:lnT>
                    <a:lnB>
                      <a:noFill/>
                    </a:lnB>
                    <a:solidFill>
                      <a:srgbClr val="0F243E"/>
                    </a:solidFill>
                  </a:tcPr>
                </a:tc>
                <a:tc>
                  <a:txBody>
                    <a:bodyPr/>
                    <a:lstStyle/>
                    <a:p>
                      <a:pPr algn="l" fontAlgn="t"/>
                      <a:r>
                        <a:rPr lang="en-US" sz="1400" b="1" i="0" u="none" strike="noStrike">
                          <a:solidFill>
                            <a:srgbClr val="FFFFFF"/>
                          </a:solidFill>
                          <a:effectLst/>
                          <a:latin typeface="Arial"/>
                        </a:rPr>
                        <a:t>Grain yield (kg/ha)</a:t>
                      </a:r>
                    </a:p>
                  </a:txBody>
                  <a:tcPr marL="9525" marR="9525" marT="9528" marB="0">
                    <a:lnL>
                      <a:noFill/>
                    </a:lnL>
                    <a:lnR>
                      <a:noFill/>
                    </a:lnR>
                    <a:lnT>
                      <a:noFill/>
                    </a:lnT>
                    <a:lnB>
                      <a:noFill/>
                    </a:lnB>
                    <a:solidFill>
                      <a:srgbClr val="0F243E"/>
                    </a:solidFill>
                  </a:tcPr>
                </a:tc>
                <a:tc>
                  <a:txBody>
                    <a:bodyPr/>
                    <a:lstStyle/>
                    <a:p>
                      <a:pPr algn="l" fontAlgn="t"/>
                      <a:r>
                        <a:rPr lang="en-US" sz="1400" b="1" i="0" u="none" strike="noStrike">
                          <a:solidFill>
                            <a:srgbClr val="FFFFFF"/>
                          </a:solidFill>
                          <a:effectLst/>
                          <a:latin typeface="Arial"/>
                        </a:rPr>
                        <a:t>Total biomass</a:t>
                      </a:r>
                    </a:p>
                  </a:txBody>
                  <a:tcPr marL="9525" marR="9525" marT="9528" marB="0">
                    <a:lnL>
                      <a:noFill/>
                    </a:lnL>
                    <a:lnR>
                      <a:noFill/>
                    </a:lnR>
                    <a:lnT>
                      <a:noFill/>
                    </a:lnT>
                    <a:lnB>
                      <a:noFill/>
                    </a:lnB>
                    <a:solidFill>
                      <a:srgbClr val="0F243E"/>
                    </a:solidFill>
                  </a:tcPr>
                </a:tc>
              </a:tr>
              <a:tr h="224727">
                <a:tc>
                  <a:txBody>
                    <a:bodyPr/>
                    <a:lstStyle/>
                    <a:p>
                      <a:pPr algn="l" fontAlgn="t"/>
                      <a:r>
                        <a:rPr lang="en-US" sz="1400" b="0" i="0" u="none" strike="noStrike">
                          <a:solidFill>
                            <a:srgbClr val="000000"/>
                          </a:solidFill>
                          <a:effectLst/>
                          <a:latin typeface="Arial"/>
                        </a:rPr>
                        <a:t>200g per hill</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2g DAP+1g urea per hill</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 ICMV IS 89305</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1092</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3368</a:t>
                      </a:r>
                    </a:p>
                  </a:txBody>
                  <a:tcPr marL="9525" marR="9525" marT="9528" marB="0">
                    <a:lnL>
                      <a:noFill/>
                    </a:lnL>
                    <a:lnR>
                      <a:noFill/>
                    </a:lnR>
                    <a:lnT>
                      <a:noFill/>
                    </a:lnT>
                    <a:lnB>
                      <a:noFill/>
                    </a:lnB>
                    <a:solidFill>
                      <a:srgbClr val="FCD5B4"/>
                    </a:solidFill>
                  </a:tcPr>
                </a:tc>
              </a:tr>
              <a:tr h="224727">
                <a:tc>
                  <a:txBody>
                    <a:bodyPr/>
                    <a:lstStyle/>
                    <a:p>
                      <a:pPr algn="l" fontAlgn="t"/>
                      <a:r>
                        <a:rPr lang="en-US" sz="1400" b="0" i="0" u="none" strike="noStrike" dirty="0">
                          <a:solidFill>
                            <a:srgbClr val="000000"/>
                          </a:solidFill>
                          <a:effectLst/>
                          <a:latin typeface="Arial"/>
                        </a:rPr>
                        <a:t>200g per hill</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6g NPK per hill</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 ICMV IS 89305</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1107</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3909</a:t>
                      </a:r>
                    </a:p>
                  </a:txBody>
                  <a:tcPr marL="9525" marR="9525" marT="9528" marB="0">
                    <a:lnL>
                      <a:noFill/>
                    </a:lnL>
                    <a:lnR>
                      <a:noFill/>
                    </a:lnR>
                    <a:lnT>
                      <a:noFill/>
                    </a:lnT>
                    <a:lnB>
                      <a:noFill/>
                    </a:lnB>
                    <a:solidFill>
                      <a:srgbClr val="FCD5B4"/>
                    </a:solidFill>
                  </a:tcPr>
                </a:tc>
              </a:tr>
              <a:tr h="224727">
                <a:tc>
                  <a:txBody>
                    <a:bodyPr/>
                    <a:lstStyle/>
                    <a:p>
                      <a:pPr algn="l" fontAlgn="t"/>
                      <a:r>
                        <a:rPr lang="en-US" sz="1400" b="0" i="0" u="none" strike="noStrike" dirty="0">
                          <a:solidFill>
                            <a:srgbClr val="000000"/>
                          </a:solidFill>
                          <a:effectLst/>
                          <a:latin typeface="Arial"/>
                        </a:rPr>
                        <a:t>300g per hill</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6g NPK per hill</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 ICMV IS 89305</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1020</a:t>
                      </a:r>
                    </a:p>
                  </a:txBody>
                  <a:tcPr marL="9525" marR="9525" marT="9528" marB="0">
                    <a:lnL>
                      <a:noFill/>
                    </a:lnL>
                    <a:lnR>
                      <a:noFill/>
                    </a:lnR>
                    <a:lnT>
                      <a:noFill/>
                    </a:lnT>
                    <a:lnB>
                      <a:noFill/>
                    </a:lnB>
                    <a:solidFill>
                      <a:srgbClr val="FCD5B4"/>
                    </a:solidFill>
                  </a:tcPr>
                </a:tc>
                <a:tc>
                  <a:txBody>
                    <a:bodyPr/>
                    <a:lstStyle/>
                    <a:p>
                      <a:pPr algn="l" fontAlgn="t"/>
                      <a:r>
                        <a:rPr lang="en-US" sz="1400" b="0" i="0" u="none" strike="noStrike">
                          <a:solidFill>
                            <a:srgbClr val="000000"/>
                          </a:solidFill>
                          <a:effectLst/>
                          <a:latin typeface="Arial"/>
                        </a:rPr>
                        <a:t>3565</a:t>
                      </a:r>
                    </a:p>
                  </a:txBody>
                  <a:tcPr marL="9525" marR="9525" marT="9528" marB="0">
                    <a:lnL>
                      <a:noFill/>
                    </a:lnL>
                    <a:lnR>
                      <a:noFill/>
                    </a:lnR>
                    <a:lnT>
                      <a:noFill/>
                    </a:lnT>
                    <a:lnB>
                      <a:noFill/>
                    </a:lnB>
                    <a:solidFill>
                      <a:srgbClr val="FCD5B4"/>
                    </a:solidFill>
                  </a:tcPr>
                </a:tc>
              </a:tr>
              <a:tr h="224727">
                <a:tc>
                  <a:txBody>
                    <a:bodyPr/>
                    <a:lstStyle/>
                    <a:p>
                      <a:pPr algn="l" fontAlgn="t"/>
                      <a:r>
                        <a:rPr lang="en-US" sz="1400" b="0" i="0" u="none" strike="noStrike">
                          <a:solidFill>
                            <a:srgbClr val="000000"/>
                          </a:solidFill>
                          <a:effectLst/>
                          <a:latin typeface="Arial"/>
                        </a:rPr>
                        <a:t>200g per hill</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dirty="0">
                          <a:solidFill>
                            <a:srgbClr val="000000"/>
                          </a:solidFill>
                          <a:effectLst/>
                          <a:latin typeface="Arial"/>
                        </a:rPr>
                        <a:t>2g DAP+1g urea per hill</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a:solidFill>
                            <a:srgbClr val="000000"/>
                          </a:solidFill>
                          <a:effectLst/>
                          <a:latin typeface="Arial"/>
                        </a:rPr>
                        <a:t> ICMV IS 94206</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a:solidFill>
                            <a:srgbClr val="000000"/>
                          </a:solidFill>
                          <a:effectLst/>
                          <a:latin typeface="Arial"/>
                        </a:rPr>
                        <a:t>1038</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a:solidFill>
                            <a:srgbClr val="000000"/>
                          </a:solidFill>
                          <a:effectLst/>
                          <a:latin typeface="Arial"/>
                        </a:rPr>
                        <a:t>3649</a:t>
                      </a:r>
                    </a:p>
                  </a:txBody>
                  <a:tcPr marL="9525" marR="9525" marT="9528" marB="0">
                    <a:lnL>
                      <a:noFill/>
                    </a:lnL>
                    <a:lnR>
                      <a:noFill/>
                    </a:lnR>
                    <a:lnT>
                      <a:noFill/>
                    </a:lnT>
                    <a:lnB>
                      <a:noFill/>
                    </a:lnB>
                    <a:solidFill>
                      <a:srgbClr val="C4D79B"/>
                    </a:solidFill>
                  </a:tcPr>
                </a:tc>
              </a:tr>
              <a:tr h="224727">
                <a:tc>
                  <a:txBody>
                    <a:bodyPr/>
                    <a:lstStyle/>
                    <a:p>
                      <a:pPr algn="l" fontAlgn="t"/>
                      <a:r>
                        <a:rPr lang="en-US" sz="1400" b="0" i="0" u="none" strike="noStrike">
                          <a:solidFill>
                            <a:srgbClr val="000000"/>
                          </a:solidFill>
                          <a:effectLst/>
                          <a:latin typeface="Arial"/>
                        </a:rPr>
                        <a:t>200g per hill</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dirty="0">
                          <a:solidFill>
                            <a:srgbClr val="000000"/>
                          </a:solidFill>
                          <a:effectLst/>
                          <a:latin typeface="Arial"/>
                        </a:rPr>
                        <a:t>6g NPK per hill</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a:solidFill>
                            <a:srgbClr val="000000"/>
                          </a:solidFill>
                          <a:effectLst/>
                          <a:latin typeface="Arial"/>
                        </a:rPr>
                        <a:t> ICMV IS 94206</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a:solidFill>
                            <a:srgbClr val="000000"/>
                          </a:solidFill>
                          <a:effectLst/>
                          <a:latin typeface="Arial"/>
                        </a:rPr>
                        <a:t>1023</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a:solidFill>
                            <a:srgbClr val="000000"/>
                          </a:solidFill>
                          <a:effectLst/>
                          <a:latin typeface="Arial"/>
                        </a:rPr>
                        <a:t>3767</a:t>
                      </a:r>
                    </a:p>
                  </a:txBody>
                  <a:tcPr marL="9525" marR="9525" marT="9528" marB="0">
                    <a:lnL>
                      <a:noFill/>
                    </a:lnL>
                    <a:lnR>
                      <a:noFill/>
                    </a:lnR>
                    <a:lnT>
                      <a:noFill/>
                    </a:lnT>
                    <a:lnB>
                      <a:noFill/>
                    </a:lnB>
                    <a:solidFill>
                      <a:srgbClr val="C4D79B"/>
                    </a:solidFill>
                  </a:tcPr>
                </a:tc>
              </a:tr>
              <a:tr h="224727">
                <a:tc>
                  <a:txBody>
                    <a:bodyPr/>
                    <a:lstStyle/>
                    <a:p>
                      <a:pPr algn="l" fontAlgn="t"/>
                      <a:r>
                        <a:rPr lang="en-US" sz="1400" b="0" i="0" u="none" strike="noStrike">
                          <a:solidFill>
                            <a:srgbClr val="000000"/>
                          </a:solidFill>
                          <a:effectLst/>
                          <a:latin typeface="Arial"/>
                        </a:rPr>
                        <a:t>300g per hill</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dirty="0">
                          <a:solidFill>
                            <a:srgbClr val="000000"/>
                          </a:solidFill>
                          <a:effectLst/>
                          <a:latin typeface="Arial"/>
                        </a:rPr>
                        <a:t>6g NPK per hill</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a:solidFill>
                            <a:srgbClr val="000000"/>
                          </a:solidFill>
                          <a:effectLst/>
                          <a:latin typeface="Arial"/>
                        </a:rPr>
                        <a:t> ICMV IS 94206</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a:solidFill>
                            <a:srgbClr val="000000"/>
                          </a:solidFill>
                          <a:effectLst/>
                          <a:latin typeface="Arial"/>
                        </a:rPr>
                        <a:t>1089</a:t>
                      </a:r>
                    </a:p>
                  </a:txBody>
                  <a:tcPr marL="9525" marR="9525" marT="9528" marB="0">
                    <a:lnL>
                      <a:noFill/>
                    </a:lnL>
                    <a:lnR>
                      <a:noFill/>
                    </a:lnR>
                    <a:lnT>
                      <a:noFill/>
                    </a:lnT>
                    <a:lnB>
                      <a:noFill/>
                    </a:lnB>
                    <a:solidFill>
                      <a:srgbClr val="C4D79B"/>
                    </a:solidFill>
                  </a:tcPr>
                </a:tc>
                <a:tc>
                  <a:txBody>
                    <a:bodyPr/>
                    <a:lstStyle/>
                    <a:p>
                      <a:pPr algn="l" fontAlgn="t"/>
                      <a:r>
                        <a:rPr lang="en-US" sz="1400" b="0" i="0" u="none" strike="noStrike">
                          <a:solidFill>
                            <a:srgbClr val="000000"/>
                          </a:solidFill>
                          <a:effectLst/>
                          <a:latin typeface="Arial"/>
                        </a:rPr>
                        <a:t>4011</a:t>
                      </a:r>
                    </a:p>
                  </a:txBody>
                  <a:tcPr marL="9525" marR="9525" marT="9528" marB="0">
                    <a:lnL>
                      <a:noFill/>
                    </a:lnL>
                    <a:lnR>
                      <a:noFill/>
                    </a:lnR>
                    <a:lnT>
                      <a:noFill/>
                    </a:lnT>
                    <a:lnB>
                      <a:noFill/>
                    </a:lnB>
                    <a:solidFill>
                      <a:srgbClr val="C4D79B"/>
                    </a:solidFill>
                  </a:tcPr>
                </a:tc>
              </a:tr>
              <a:tr h="224727">
                <a:tc>
                  <a:txBody>
                    <a:bodyPr/>
                    <a:lstStyle/>
                    <a:p>
                      <a:pPr algn="l" fontAlgn="t"/>
                      <a:r>
                        <a:rPr lang="en-US" sz="1400" b="0" i="0" u="none" strike="noStrike">
                          <a:solidFill>
                            <a:srgbClr val="000000"/>
                          </a:solidFill>
                          <a:effectLst/>
                          <a:latin typeface="Arial"/>
                        </a:rPr>
                        <a:t>200g per hill</a:t>
                      </a:r>
                    </a:p>
                  </a:txBody>
                  <a:tcPr marL="9525" marR="9525" marT="9528" marB="0">
                    <a:lnL>
                      <a:noFill/>
                    </a:lnL>
                    <a:lnR>
                      <a:noFill/>
                    </a:lnR>
                    <a:lnT>
                      <a:noFill/>
                    </a:lnT>
                    <a:lnB>
                      <a:noFill/>
                    </a:lnB>
                    <a:solidFill>
                      <a:srgbClr val="92CDDC"/>
                    </a:solidFill>
                  </a:tcPr>
                </a:tc>
                <a:tc>
                  <a:txBody>
                    <a:bodyPr/>
                    <a:lstStyle/>
                    <a:p>
                      <a:pPr algn="l" fontAlgn="t"/>
                      <a:r>
                        <a:rPr lang="en-US" sz="1400" b="0" i="0" u="none" strike="noStrike">
                          <a:solidFill>
                            <a:srgbClr val="000000"/>
                          </a:solidFill>
                          <a:effectLst/>
                          <a:latin typeface="Arial"/>
                        </a:rPr>
                        <a:t>6g NPK per hill</a:t>
                      </a:r>
                    </a:p>
                  </a:txBody>
                  <a:tcPr marL="9525" marR="9525" marT="9528" marB="0">
                    <a:lnL>
                      <a:noFill/>
                    </a:lnL>
                    <a:lnR>
                      <a:noFill/>
                    </a:lnR>
                    <a:lnT>
                      <a:noFill/>
                    </a:lnT>
                    <a:lnB>
                      <a:noFill/>
                    </a:lnB>
                    <a:solidFill>
                      <a:srgbClr val="92CDDC"/>
                    </a:solidFill>
                  </a:tcPr>
                </a:tc>
                <a:tc>
                  <a:txBody>
                    <a:bodyPr/>
                    <a:lstStyle/>
                    <a:p>
                      <a:pPr algn="l" fontAlgn="t"/>
                      <a:r>
                        <a:rPr lang="en-US" sz="1400" b="0" i="0" u="none" strike="noStrike">
                          <a:solidFill>
                            <a:srgbClr val="000000"/>
                          </a:solidFill>
                          <a:effectLst/>
                          <a:latin typeface="Arial"/>
                        </a:rPr>
                        <a:t> ICMV IS 99001</a:t>
                      </a:r>
                    </a:p>
                  </a:txBody>
                  <a:tcPr marL="9525" marR="9525" marT="9528" marB="0">
                    <a:lnL>
                      <a:noFill/>
                    </a:lnL>
                    <a:lnR>
                      <a:noFill/>
                    </a:lnR>
                    <a:lnT>
                      <a:noFill/>
                    </a:lnT>
                    <a:lnB>
                      <a:noFill/>
                    </a:lnB>
                    <a:solidFill>
                      <a:srgbClr val="92CDDC"/>
                    </a:solidFill>
                  </a:tcPr>
                </a:tc>
                <a:tc>
                  <a:txBody>
                    <a:bodyPr/>
                    <a:lstStyle/>
                    <a:p>
                      <a:pPr algn="l" fontAlgn="t"/>
                      <a:r>
                        <a:rPr lang="en-US" sz="1400" b="0" i="0" u="none" strike="noStrike">
                          <a:solidFill>
                            <a:srgbClr val="000000"/>
                          </a:solidFill>
                          <a:effectLst/>
                          <a:latin typeface="Arial"/>
                        </a:rPr>
                        <a:t>1154</a:t>
                      </a:r>
                    </a:p>
                  </a:txBody>
                  <a:tcPr marL="9525" marR="9525" marT="9528" marB="0">
                    <a:lnL>
                      <a:noFill/>
                    </a:lnL>
                    <a:lnR>
                      <a:noFill/>
                    </a:lnR>
                    <a:lnT>
                      <a:noFill/>
                    </a:lnT>
                    <a:lnB>
                      <a:noFill/>
                    </a:lnB>
                    <a:solidFill>
                      <a:srgbClr val="92CDDC"/>
                    </a:solidFill>
                  </a:tcPr>
                </a:tc>
                <a:tc>
                  <a:txBody>
                    <a:bodyPr/>
                    <a:lstStyle/>
                    <a:p>
                      <a:pPr algn="l" fontAlgn="t"/>
                      <a:r>
                        <a:rPr lang="en-US" sz="1400" b="0" i="0" u="none" strike="noStrike">
                          <a:solidFill>
                            <a:srgbClr val="000000"/>
                          </a:solidFill>
                          <a:effectLst/>
                          <a:latin typeface="Arial"/>
                        </a:rPr>
                        <a:t>3950</a:t>
                      </a:r>
                    </a:p>
                  </a:txBody>
                  <a:tcPr marL="9525" marR="9525" marT="9528" marB="0">
                    <a:lnL>
                      <a:noFill/>
                    </a:lnL>
                    <a:lnR>
                      <a:noFill/>
                    </a:lnR>
                    <a:lnT>
                      <a:noFill/>
                    </a:lnT>
                    <a:lnB>
                      <a:noFill/>
                    </a:lnB>
                    <a:solidFill>
                      <a:srgbClr val="92CDDC"/>
                    </a:solidFill>
                  </a:tcPr>
                </a:tc>
              </a:tr>
              <a:tr h="224727">
                <a:tc>
                  <a:txBody>
                    <a:bodyPr/>
                    <a:lstStyle/>
                    <a:p>
                      <a:pPr algn="l" fontAlgn="t"/>
                      <a:r>
                        <a:rPr lang="en-US" sz="1400" b="0" i="0" u="none" strike="noStrike">
                          <a:solidFill>
                            <a:srgbClr val="FFFFFF"/>
                          </a:solidFill>
                          <a:effectLst/>
                          <a:latin typeface="Arial"/>
                        </a:rPr>
                        <a:t>200g per hill</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dirty="0">
                          <a:solidFill>
                            <a:srgbClr val="FFFFFF"/>
                          </a:solidFill>
                          <a:effectLst/>
                          <a:latin typeface="Arial"/>
                        </a:rPr>
                        <a:t>2g DAP+1g urea per hill</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a:solidFill>
                            <a:srgbClr val="FFFFFF"/>
                          </a:solidFill>
                          <a:effectLst/>
                          <a:latin typeface="Arial"/>
                        </a:rPr>
                        <a:t> Kado Nio de Mali</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a:solidFill>
                            <a:srgbClr val="FFFFFF"/>
                          </a:solidFill>
                          <a:effectLst/>
                          <a:latin typeface="Arial"/>
                        </a:rPr>
                        <a:t>1172</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a:solidFill>
                            <a:srgbClr val="FFFFFF"/>
                          </a:solidFill>
                          <a:effectLst/>
                          <a:latin typeface="Arial"/>
                        </a:rPr>
                        <a:t>4808</a:t>
                      </a:r>
                    </a:p>
                  </a:txBody>
                  <a:tcPr marL="9525" marR="9525" marT="9528" marB="0">
                    <a:lnL>
                      <a:noFill/>
                    </a:lnL>
                    <a:lnR>
                      <a:noFill/>
                    </a:lnR>
                    <a:lnT>
                      <a:noFill/>
                    </a:lnT>
                    <a:lnB>
                      <a:noFill/>
                    </a:lnB>
                    <a:solidFill>
                      <a:srgbClr val="00B050"/>
                    </a:solidFill>
                  </a:tcPr>
                </a:tc>
              </a:tr>
              <a:tr h="224727">
                <a:tc>
                  <a:txBody>
                    <a:bodyPr/>
                    <a:lstStyle/>
                    <a:p>
                      <a:pPr algn="l" fontAlgn="t"/>
                      <a:r>
                        <a:rPr lang="en-US" sz="1400" b="0" i="0" u="none" strike="noStrike">
                          <a:solidFill>
                            <a:srgbClr val="FFFFFF"/>
                          </a:solidFill>
                          <a:effectLst/>
                          <a:latin typeface="Arial"/>
                        </a:rPr>
                        <a:t>200g per hill</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dirty="0">
                          <a:solidFill>
                            <a:srgbClr val="FFFFFF"/>
                          </a:solidFill>
                          <a:effectLst/>
                          <a:latin typeface="Arial"/>
                        </a:rPr>
                        <a:t>3g NPK per hill</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a:solidFill>
                            <a:srgbClr val="FFFFFF"/>
                          </a:solidFill>
                          <a:effectLst/>
                          <a:latin typeface="Arial"/>
                        </a:rPr>
                        <a:t> Kado Nio de Mali</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a:solidFill>
                            <a:srgbClr val="FFFFFF"/>
                          </a:solidFill>
                          <a:effectLst/>
                          <a:latin typeface="Arial"/>
                        </a:rPr>
                        <a:t>1079</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a:solidFill>
                            <a:srgbClr val="FFFFFF"/>
                          </a:solidFill>
                          <a:effectLst/>
                          <a:latin typeface="Arial"/>
                        </a:rPr>
                        <a:t>4998</a:t>
                      </a:r>
                    </a:p>
                  </a:txBody>
                  <a:tcPr marL="9525" marR="9525" marT="9528" marB="0">
                    <a:lnL>
                      <a:noFill/>
                    </a:lnL>
                    <a:lnR>
                      <a:noFill/>
                    </a:lnR>
                    <a:lnT>
                      <a:noFill/>
                    </a:lnT>
                    <a:lnB>
                      <a:noFill/>
                    </a:lnB>
                    <a:solidFill>
                      <a:srgbClr val="00B050"/>
                    </a:solidFill>
                  </a:tcPr>
                </a:tc>
              </a:tr>
              <a:tr h="224727">
                <a:tc>
                  <a:txBody>
                    <a:bodyPr/>
                    <a:lstStyle/>
                    <a:p>
                      <a:pPr algn="l" fontAlgn="t"/>
                      <a:r>
                        <a:rPr lang="en-US" sz="1400" b="0" i="0" u="none" strike="noStrike" dirty="0">
                          <a:solidFill>
                            <a:srgbClr val="C00000"/>
                          </a:solidFill>
                          <a:effectLst/>
                          <a:latin typeface="Arial"/>
                        </a:rPr>
                        <a:t>300g per hill</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dirty="0">
                          <a:solidFill>
                            <a:srgbClr val="C00000"/>
                          </a:solidFill>
                          <a:effectLst/>
                          <a:latin typeface="Arial"/>
                        </a:rPr>
                        <a:t>0g min </a:t>
                      </a:r>
                      <a:r>
                        <a:rPr lang="en-US" sz="1400" b="0" i="0" u="none" strike="noStrike" dirty="0" err="1">
                          <a:solidFill>
                            <a:srgbClr val="C00000"/>
                          </a:solidFill>
                          <a:effectLst/>
                          <a:latin typeface="Arial"/>
                        </a:rPr>
                        <a:t>fert</a:t>
                      </a:r>
                      <a:endParaRPr lang="en-US" sz="1400" b="0" i="0" u="none" strike="noStrike" dirty="0">
                        <a:solidFill>
                          <a:srgbClr val="C00000"/>
                        </a:solidFill>
                        <a:effectLst/>
                        <a:latin typeface="Arial"/>
                      </a:endParaRP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dirty="0">
                          <a:solidFill>
                            <a:srgbClr val="C00000"/>
                          </a:solidFill>
                          <a:effectLst/>
                          <a:latin typeface="Arial"/>
                        </a:rPr>
                        <a:t> </a:t>
                      </a:r>
                      <a:r>
                        <a:rPr lang="en-US" sz="1400" b="0" i="0" u="none" strike="noStrike" dirty="0" err="1">
                          <a:solidFill>
                            <a:srgbClr val="C00000"/>
                          </a:solidFill>
                          <a:effectLst/>
                          <a:latin typeface="Arial"/>
                        </a:rPr>
                        <a:t>Kado</a:t>
                      </a:r>
                      <a:r>
                        <a:rPr lang="en-US" sz="1400" b="0" i="0" u="none" strike="noStrike" dirty="0">
                          <a:solidFill>
                            <a:srgbClr val="C00000"/>
                          </a:solidFill>
                          <a:effectLst/>
                          <a:latin typeface="Arial"/>
                        </a:rPr>
                        <a:t> </a:t>
                      </a:r>
                      <a:r>
                        <a:rPr lang="en-US" sz="1400" b="0" i="0" u="none" strike="noStrike" dirty="0" err="1">
                          <a:solidFill>
                            <a:srgbClr val="C00000"/>
                          </a:solidFill>
                          <a:effectLst/>
                          <a:latin typeface="Arial"/>
                        </a:rPr>
                        <a:t>Nio</a:t>
                      </a:r>
                      <a:r>
                        <a:rPr lang="en-US" sz="1400" b="0" i="0" u="none" strike="noStrike" dirty="0">
                          <a:solidFill>
                            <a:srgbClr val="C00000"/>
                          </a:solidFill>
                          <a:effectLst/>
                          <a:latin typeface="Arial"/>
                        </a:rPr>
                        <a:t> de Mali</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dirty="0">
                          <a:solidFill>
                            <a:srgbClr val="C00000"/>
                          </a:solidFill>
                          <a:effectLst/>
                          <a:latin typeface="Arial"/>
                        </a:rPr>
                        <a:t>1334</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dirty="0">
                          <a:solidFill>
                            <a:srgbClr val="C00000"/>
                          </a:solidFill>
                          <a:effectLst/>
                          <a:latin typeface="Arial"/>
                        </a:rPr>
                        <a:t>5156</a:t>
                      </a:r>
                    </a:p>
                  </a:txBody>
                  <a:tcPr marL="9525" marR="9525" marT="9528" marB="0">
                    <a:lnL>
                      <a:noFill/>
                    </a:lnL>
                    <a:lnR>
                      <a:noFill/>
                    </a:lnR>
                    <a:lnT>
                      <a:noFill/>
                    </a:lnT>
                    <a:lnB>
                      <a:noFill/>
                    </a:lnB>
                    <a:solidFill>
                      <a:srgbClr val="00B050"/>
                    </a:solidFill>
                  </a:tcPr>
                </a:tc>
              </a:tr>
              <a:tr h="224727">
                <a:tc>
                  <a:txBody>
                    <a:bodyPr/>
                    <a:lstStyle/>
                    <a:p>
                      <a:pPr algn="l" fontAlgn="t"/>
                      <a:r>
                        <a:rPr lang="en-US" sz="1400" b="0" i="0" u="none" strike="noStrike">
                          <a:solidFill>
                            <a:srgbClr val="FFFFFF"/>
                          </a:solidFill>
                          <a:effectLst/>
                          <a:latin typeface="Arial"/>
                        </a:rPr>
                        <a:t>300g per hill</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dirty="0">
                          <a:solidFill>
                            <a:srgbClr val="FFFFFF"/>
                          </a:solidFill>
                          <a:effectLst/>
                          <a:latin typeface="Arial"/>
                        </a:rPr>
                        <a:t>6g NPK per hill</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a:solidFill>
                            <a:srgbClr val="FFFFFF"/>
                          </a:solidFill>
                          <a:effectLst/>
                          <a:latin typeface="Arial"/>
                        </a:rPr>
                        <a:t> Kado Nio de Mali</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a:solidFill>
                            <a:srgbClr val="FFFFFF"/>
                          </a:solidFill>
                          <a:effectLst/>
                          <a:latin typeface="Arial"/>
                        </a:rPr>
                        <a:t>1262</a:t>
                      </a:r>
                    </a:p>
                  </a:txBody>
                  <a:tcPr marL="9525" marR="9525" marT="9528" marB="0">
                    <a:lnL>
                      <a:noFill/>
                    </a:lnL>
                    <a:lnR>
                      <a:noFill/>
                    </a:lnR>
                    <a:lnT>
                      <a:noFill/>
                    </a:lnT>
                    <a:lnB>
                      <a:noFill/>
                    </a:lnB>
                    <a:solidFill>
                      <a:srgbClr val="00B050"/>
                    </a:solidFill>
                  </a:tcPr>
                </a:tc>
                <a:tc>
                  <a:txBody>
                    <a:bodyPr/>
                    <a:lstStyle/>
                    <a:p>
                      <a:pPr algn="l" fontAlgn="t"/>
                      <a:r>
                        <a:rPr lang="en-US" sz="1400" b="0" i="0" u="none" strike="noStrike">
                          <a:solidFill>
                            <a:srgbClr val="FFFFFF"/>
                          </a:solidFill>
                          <a:effectLst/>
                          <a:latin typeface="Arial"/>
                        </a:rPr>
                        <a:t>5354</a:t>
                      </a:r>
                    </a:p>
                  </a:txBody>
                  <a:tcPr marL="9525" marR="9525" marT="9528" marB="0">
                    <a:lnL>
                      <a:noFill/>
                    </a:lnL>
                    <a:lnR>
                      <a:noFill/>
                    </a:lnR>
                    <a:lnT>
                      <a:noFill/>
                    </a:lnT>
                    <a:lnB>
                      <a:noFill/>
                    </a:lnB>
                    <a:solidFill>
                      <a:srgbClr val="00B050"/>
                    </a:solidFill>
                  </a:tcPr>
                </a:tc>
              </a:tr>
              <a:tr h="224727">
                <a:tc>
                  <a:txBody>
                    <a:bodyPr/>
                    <a:lstStyle/>
                    <a:p>
                      <a:pPr algn="l" fontAlgn="t"/>
                      <a:r>
                        <a:rPr lang="en-US" sz="1400" b="0" i="0" u="none" strike="noStrike">
                          <a:solidFill>
                            <a:srgbClr val="000000"/>
                          </a:solidFill>
                          <a:effectLst/>
                          <a:latin typeface="Arial"/>
                        </a:rPr>
                        <a:t>300g per hill</a:t>
                      </a:r>
                    </a:p>
                  </a:txBody>
                  <a:tcPr marL="9525" marR="9525" marT="9528" marB="0">
                    <a:lnL>
                      <a:noFill/>
                    </a:lnL>
                    <a:lnR>
                      <a:noFill/>
                    </a:lnR>
                    <a:lnT>
                      <a:noFill/>
                    </a:lnT>
                    <a:lnB>
                      <a:noFill/>
                    </a:lnB>
                    <a:solidFill>
                      <a:srgbClr val="FFFF00"/>
                    </a:solidFill>
                  </a:tcPr>
                </a:tc>
                <a:tc>
                  <a:txBody>
                    <a:bodyPr/>
                    <a:lstStyle/>
                    <a:p>
                      <a:pPr algn="l" fontAlgn="t"/>
                      <a:r>
                        <a:rPr lang="en-US" sz="1400" b="0" i="0" u="none" strike="noStrike">
                          <a:solidFill>
                            <a:srgbClr val="000000"/>
                          </a:solidFill>
                          <a:effectLst/>
                          <a:latin typeface="Arial"/>
                        </a:rPr>
                        <a:t>3g NPK per hill</a:t>
                      </a:r>
                    </a:p>
                  </a:txBody>
                  <a:tcPr marL="9525" marR="9525" marT="9528" marB="0">
                    <a:lnL>
                      <a:noFill/>
                    </a:lnL>
                    <a:lnR>
                      <a:noFill/>
                    </a:lnR>
                    <a:lnT>
                      <a:noFill/>
                    </a:lnT>
                    <a:lnB>
                      <a:noFill/>
                    </a:lnB>
                    <a:solidFill>
                      <a:srgbClr val="FFFF00"/>
                    </a:solidFill>
                  </a:tcPr>
                </a:tc>
                <a:tc>
                  <a:txBody>
                    <a:bodyPr/>
                    <a:lstStyle/>
                    <a:p>
                      <a:pPr algn="l" fontAlgn="t"/>
                      <a:r>
                        <a:rPr lang="en-US" sz="1400" b="0" i="0" u="none" strike="noStrike">
                          <a:solidFill>
                            <a:srgbClr val="000000"/>
                          </a:solidFill>
                          <a:effectLst/>
                          <a:latin typeface="Arial"/>
                        </a:rPr>
                        <a:t> Local variety</a:t>
                      </a:r>
                    </a:p>
                  </a:txBody>
                  <a:tcPr marL="9525" marR="9525" marT="9528" marB="0">
                    <a:lnL>
                      <a:noFill/>
                    </a:lnL>
                    <a:lnR>
                      <a:noFill/>
                    </a:lnR>
                    <a:lnT>
                      <a:noFill/>
                    </a:lnT>
                    <a:lnB>
                      <a:noFill/>
                    </a:lnB>
                    <a:solidFill>
                      <a:srgbClr val="FFFF00"/>
                    </a:solidFill>
                  </a:tcPr>
                </a:tc>
                <a:tc>
                  <a:txBody>
                    <a:bodyPr/>
                    <a:lstStyle/>
                    <a:p>
                      <a:pPr algn="l" fontAlgn="t"/>
                      <a:r>
                        <a:rPr lang="en-US" sz="1400" b="0" i="0" u="none" strike="noStrike">
                          <a:solidFill>
                            <a:srgbClr val="000000"/>
                          </a:solidFill>
                          <a:effectLst/>
                          <a:latin typeface="Arial"/>
                        </a:rPr>
                        <a:t>1002</a:t>
                      </a:r>
                    </a:p>
                  </a:txBody>
                  <a:tcPr marL="9525" marR="9525" marT="9528" marB="0">
                    <a:lnL>
                      <a:noFill/>
                    </a:lnL>
                    <a:lnR>
                      <a:noFill/>
                    </a:lnR>
                    <a:lnT>
                      <a:noFill/>
                    </a:lnT>
                    <a:lnB>
                      <a:noFill/>
                    </a:lnB>
                    <a:solidFill>
                      <a:srgbClr val="FFFF00"/>
                    </a:solidFill>
                  </a:tcPr>
                </a:tc>
                <a:tc>
                  <a:txBody>
                    <a:bodyPr/>
                    <a:lstStyle/>
                    <a:p>
                      <a:pPr algn="l" fontAlgn="t"/>
                      <a:r>
                        <a:rPr lang="en-US" sz="1400" b="0" i="0" u="none" strike="noStrike">
                          <a:solidFill>
                            <a:srgbClr val="000000"/>
                          </a:solidFill>
                          <a:effectLst/>
                          <a:latin typeface="Arial"/>
                        </a:rPr>
                        <a:t>4126</a:t>
                      </a:r>
                    </a:p>
                  </a:txBody>
                  <a:tcPr marL="9525" marR="9525" marT="9528" marB="0">
                    <a:lnL>
                      <a:noFill/>
                    </a:lnL>
                    <a:lnR>
                      <a:noFill/>
                    </a:lnR>
                    <a:lnT>
                      <a:noFill/>
                    </a:lnT>
                    <a:lnB>
                      <a:noFill/>
                    </a:lnB>
                    <a:solidFill>
                      <a:srgbClr val="FFFF00"/>
                    </a:solidFill>
                  </a:tcPr>
                </a:tc>
              </a:tr>
              <a:tr h="224727">
                <a:tc>
                  <a:txBody>
                    <a:bodyPr/>
                    <a:lstStyle/>
                    <a:p>
                      <a:pPr algn="l" fontAlgn="t"/>
                      <a:r>
                        <a:rPr lang="en-US" sz="1400" b="0" i="0" u="none" strike="noStrike">
                          <a:solidFill>
                            <a:srgbClr val="000000"/>
                          </a:solidFill>
                          <a:effectLst/>
                          <a:latin typeface="Arial"/>
                        </a:rPr>
                        <a:t>100g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3g NPK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 Mil de Siaka</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1076</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3446</a:t>
                      </a:r>
                    </a:p>
                  </a:txBody>
                  <a:tcPr marL="9525" marR="9525" marT="9528" marB="0">
                    <a:lnL>
                      <a:noFill/>
                    </a:lnL>
                    <a:lnR>
                      <a:noFill/>
                    </a:lnR>
                    <a:lnT>
                      <a:noFill/>
                    </a:lnT>
                    <a:lnB>
                      <a:noFill/>
                    </a:lnB>
                    <a:solidFill>
                      <a:srgbClr val="F79646"/>
                    </a:solidFill>
                  </a:tcPr>
                </a:tc>
              </a:tr>
              <a:tr h="224727">
                <a:tc>
                  <a:txBody>
                    <a:bodyPr/>
                    <a:lstStyle/>
                    <a:p>
                      <a:pPr algn="l" fontAlgn="t"/>
                      <a:r>
                        <a:rPr lang="en-US" sz="1400" b="0" i="0" u="none" strike="noStrike">
                          <a:solidFill>
                            <a:srgbClr val="000000"/>
                          </a:solidFill>
                          <a:effectLst/>
                          <a:latin typeface="Arial"/>
                        </a:rPr>
                        <a:t>100g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dirty="0">
                          <a:solidFill>
                            <a:srgbClr val="000000"/>
                          </a:solidFill>
                          <a:effectLst/>
                          <a:latin typeface="Arial"/>
                        </a:rPr>
                        <a:t>6g NPK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 Mil de Siaka</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1007</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3761</a:t>
                      </a:r>
                    </a:p>
                  </a:txBody>
                  <a:tcPr marL="9525" marR="9525" marT="9528" marB="0">
                    <a:lnL>
                      <a:noFill/>
                    </a:lnL>
                    <a:lnR>
                      <a:noFill/>
                    </a:lnR>
                    <a:lnT>
                      <a:noFill/>
                    </a:lnT>
                    <a:lnB>
                      <a:noFill/>
                    </a:lnB>
                    <a:solidFill>
                      <a:srgbClr val="F79646"/>
                    </a:solidFill>
                  </a:tcPr>
                </a:tc>
              </a:tr>
              <a:tr h="224727">
                <a:tc>
                  <a:txBody>
                    <a:bodyPr/>
                    <a:lstStyle/>
                    <a:p>
                      <a:pPr algn="l" fontAlgn="t"/>
                      <a:r>
                        <a:rPr lang="en-US" sz="1400" b="0" i="0" u="none" strike="noStrike">
                          <a:solidFill>
                            <a:srgbClr val="000000"/>
                          </a:solidFill>
                          <a:effectLst/>
                          <a:latin typeface="Arial"/>
                        </a:rPr>
                        <a:t>200g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0g min fert</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 Mil de Siaka</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1035</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3246</a:t>
                      </a:r>
                    </a:p>
                  </a:txBody>
                  <a:tcPr marL="9525" marR="9525" marT="9528" marB="0">
                    <a:lnL>
                      <a:noFill/>
                    </a:lnL>
                    <a:lnR>
                      <a:noFill/>
                    </a:lnR>
                    <a:lnT>
                      <a:noFill/>
                    </a:lnT>
                    <a:lnB>
                      <a:noFill/>
                    </a:lnB>
                    <a:solidFill>
                      <a:srgbClr val="F79646"/>
                    </a:solidFill>
                  </a:tcPr>
                </a:tc>
              </a:tr>
              <a:tr h="224727">
                <a:tc>
                  <a:txBody>
                    <a:bodyPr/>
                    <a:lstStyle/>
                    <a:p>
                      <a:pPr algn="l" fontAlgn="t"/>
                      <a:r>
                        <a:rPr lang="en-US" sz="1400" b="0" i="0" u="none" strike="noStrike">
                          <a:solidFill>
                            <a:srgbClr val="000000"/>
                          </a:solidFill>
                          <a:effectLst/>
                          <a:latin typeface="Arial"/>
                        </a:rPr>
                        <a:t>200g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3g NPK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dirty="0">
                          <a:solidFill>
                            <a:srgbClr val="000000"/>
                          </a:solidFill>
                          <a:effectLst/>
                          <a:latin typeface="Arial"/>
                        </a:rPr>
                        <a:t> Mil de </a:t>
                      </a:r>
                      <a:r>
                        <a:rPr lang="en-US" sz="1400" b="0" i="0" u="none" strike="noStrike" dirty="0" err="1">
                          <a:solidFill>
                            <a:srgbClr val="000000"/>
                          </a:solidFill>
                          <a:effectLst/>
                          <a:latin typeface="Arial"/>
                        </a:rPr>
                        <a:t>Siaka</a:t>
                      </a:r>
                      <a:endParaRPr lang="en-US" sz="1400" b="0" i="0" u="none" strike="noStrike" dirty="0">
                        <a:solidFill>
                          <a:srgbClr val="000000"/>
                        </a:solidFill>
                        <a:effectLst/>
                        <a:latin typeface="Arial"/>
                      </a:endParaRP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1085</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3552</a:t>
                      </a:r>
                    </a:p>
                  </a:txBody>
                  <a:tcPr marL="9525" marR="9525" marT="9528" marB="0">
                    <a:lnL>
                      <a:noFill/>
                    </a:lnL>
                    <a:lnR>
                      <a:noFill/>
                    </a:lnR>
                    <a:lnT>
                      <a:noFill/>
                    </a:lnT>
                    <a:lnB>
                      <a:noFill/>
                    </a:lnB>
                    <a:solidFill>
                      <a:srgbClr val="F79646"/>
                    </a:solidFill>
                  </a:tcPr>
                </a:tc>
              </a:tr>
              <a:tr h="224727">
                <a:tc>
                  <a:txBody>
                    <a:bodyPr/>
                    <a:lstStyle/>
                    <a:p>
                      <a:pPr algn="l" fontAlgn="t"/>
                      <a:r>
                        <a:rPr lang="en-US" sz="1400" b="0" i="0" u="none" strike="noStrike">
                          <a:solidFill>
                            <a:srgbClr val="000000"/>
                          </a:solidFill>
                          <a:effectLst/>
                          <a:latin typeface="Arial"/>
                        </a:rPr>
                        <a:t>300g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0g min fert</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dirty="0">
                          <a:solidFill>
                            <a:srgbClr val="000000"/>
                          </a:solidFill>
                          <a:effectLst/>
                          <a:latin typeface="Arial"/>
                        </a:rPr>
                        <a:t> Mil de </a:t>
                      </a:r>
                      <a:r>
                        <a:rPr lang="en-US" sz="1400" b="0" i="0" u="none" strike="noStrike" dirty="0" err="1">
                          <a:solidFill>
                            <a:srgbClr val="000000"/>
                          </a:solidFill>
                          <a:effectLst/>
                          <a:latin typeface="Arial"/>
                        </a:rPr>
                        <a:t>Siaka</a:t>
                      </a:r>
                      <a:endParaRPr lang="en-US" sz="1400" b="0" i="0" u="none" strike="noStrike" dirty="0">
                        <a:solidFill>
                          <a:srgbClr val="000000"/>
                        </a:solidFill>
                        <a:effectLst/>
                        <a:latin typeface="Arial"/>
                      </a:endParaRP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1003</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3710</a:t>
                      </a:r>
                    </a:p>
                  </a:txBody>
                  <a:tcPr marL="9525" marR="9525" marT="9528" marB="0">
                    <a:lnL>
                      <a:noFill/>
                    </a:lnL>
                    <a:lnR>
                      <a:noFill/>
                    </a:lnR>
                    <a:lnT>
                      <a:noFill/>
                    </a:lnT>
                    <a:lnB>
                      <a:noFill/>
                    </a:lnB>
                    <a:solidFill>
                      <a:srgbClr val="F79646"/>
                    </a:solidFill>
                  </a:tcPr>
                </a:tc>
              </a:tr>
              <a:tr h="224727">
                <a:tc>
                  <a:txBody>
                    <a:bodyPr/>
                    <a:lstStyle/>
                    <a:p>
                      <a:pPr algn="l" fontAlgn="t"/>
                      <a:r>
                        <a:rPr lang="en-US" sz="1400" b="0" i="0" u="none" strike="noStrike">
                          <a:solidFill>
                            <a:srgbClr val="000000"/>
                          </a:solidFill>
                          <a:effectLst/>
                          <a:latin typeface="Arial"/>
                        </a:rPr>
                        <a:t>300g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2g DAP+1g urea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 Mil de Siaka</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1131</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3889</a:t>
                      </a:r>
                    </a:p>
                  </a:txBody>
                  <a:tcPr marL="9525" marR="9525" marT="9528" marB="0">
                    <a:lnL>
                      <a:noFill/>
                    </a:lnL>
                    <a:lnR>
                      <a:noFill/>
                    </a:lnR>
                    <a:lnT>
                      <a:noFill/>
                    </a:lnT>
                    <a:lnB>
                      <a:noFill/>
                    </a:lnB>
                    <a:solidFill>
                      <a:srgbClr val="F79646"/>
                    </a:solidFill>
                  </a:tcPr>
                </a:tc>
              </a:tr>
              <a:tr h="224727">
                <a:tc>
                  <a:txBody>
                    <a:bodyPr/>
                    <a:lstStyle/>
                    <a:p>
                      <a:pPr algn="l" fontAlgn="t"/>
                      <a:r>
                        <a:rPr lang="en-US" sz="1400" b="0" i="0" u="none" strike="noStrike">
                          <a:solidFill>
                            <a:srgbClr val="000000"/>
                          </a:solidFill>
                          <a:effectLst/>
                          <a:latin typeface="Arial"/>
                        </a:rPr>
                        <a:t>300g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3g NPK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 Mil de Siaka</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1161</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3725</a:t>
                      </a:r>
                    </a:p>
                  </a:txBody>
                  <a:tcPr marL="9525" marR="9525" marT="9528" marB="0">
                    <a:lnL>
                      <a:noFill/>
                    </a:lnL>
                    <a:lnR>
                      <a:noFill/>
                    </a:lnR>
                    <a:lnT>
                      <a:noFill/>
                    </a:lnT>
                    <a:lnB>
                      <a:noFill/>
                    </a:lnB>
                    <a:solidFill>
                      <a:srgbClr val="F79646"/>
                    </a:solidFill>
                  </a:tcPr>
                </a:tc>
              </a:tr>
              <a:tr h="224727">
                <a:tc>
                  <a:txBody>
                    <a:bodyPr/>
                    <a:lstStyle/>
                    <a:p>
                      <a:pPr algn="l" fontAlgn="t"/>
                      <a:r>
                        <a:rPr lang="en-US" sz="1400" b="0" i="0" u="none" strike="noStrike">
                          <a:solidFill>
                            <a:srgbClr val="000000"/>
                          </a:solidFill>
                          <a:effectLst/>
                          <a:latin typeface="Arial"/>
                        </a:rPr>
                        <a:t>300g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6g NPK per hill</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dirty="0">
                          <a:solidFill>
                            <a:srgbClr val="000000"/>
                          </a:solidFill>
                          <a:effectLst/>
                          <a:latin typeface="Arial"/>
                        </a:rPr>
                        <a:t> Mil de </a:t>
                      </a:r>
                      <a:r>
                        <a:rPr lang="en-US" sz="1400" b="0" i="0" u="none" strike="noStrike" dirty="0" err="1">
                          <a:solidFill>
                            <a:srgbClr val="000000"/>
                          </a:solidFill>
                          <a:effectLst/>
                          <a:latin typeface="Arial"/>
                        </a:rPr>
                        <a:t>Siaka</a:t>
                      </a:r>
                      <a:endParaRPr lang="en-US" sz="1400" b="0" i="0" u="none" strike="noStrike" dirty="0">
                        <a:solidFill>
                          <a:srgbClr val="000000"/>
                        </a:solidFill>
                        <a:effectLst/>
                        <a:latin typeface="Arial"/>
                      </a:endParaRP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1174</a:t>
                      </a:r>
                    </a:p>
                  </a:txBody>
                  <a:tcPr marL="9525" marR="9525" marT="9528" marB="0">
                    <a:lnL>
                      <a:noFill/>
                    </a:lnL>
                    <a:lnR>
                      <a:noFill/>
                    </a:lnR>
                    <a:lnT>
                      <a:noFill/>
                    </a:lnT>
                    <a:lnB>
                      <a:noFill/>
                    </a:lnB>
                    <a:solidFill>
                      <a:srgbClr val="F79646"/>
                    </a:solidFill>
                  </a:tcPr>
                </a:tc>
                <a:tc>
                  <a:txBody>
                    <a:bodyPr/>
                    <a:lstStyle/>
                    <a:p>
                      <a:pPr algn="l" fontAlgn="t"/>
                      <a:r>
                        <a:rPr lang="en-US" sz="1400" b="0" i="0" u="none" strike="noStrike">
                          <a:solidFill>
                            <a:srgbClr val="000000"/>
                          </a:solidFill>
                          <a:effectLst/>
                          <a:latin typeface="Arial"/>
                        </a:rPr>
                        <a:t>4390</a:t>
                      </a:r>
                    </a:p>
                  </a:txBody>
                  <a:tcPr marL="9525" marR="9525" marT="9528" marB="0">
                    <a:lnL>
                      <a:noFill/>
                    </a:lnL>
                    <a:lnR>
                      <a:noFill/>
                    </a:lnR>
                    <a:lnT>
                      <a:noFill/>
                    </a:lnT>
                    <a:lnB>
                      <a:noFill/>
                    </a:lnB>
                    <a:solidFill>
                      <a:srgbClr val="F79646"/>
                    </a:solidFill>
                  </a:tcPr>
                </a:tc>
              </a:tr>
              <a:tr h="224727">
                <a:tc>
                  <a:txBody>
                    <a:bodyPr/>
                    <a:lstStyle/>
                    <a:p>
                      <a:pPr algn="l" fontAlgn="t"/>
                      <a:r>
                        <a:rPr lang="en-US" sz="1400" b="0" i="0" u="none" strike="noStrike">
                          <a:solidFill>
                            <a:srgbClr val="FFFFFF"/>
                          </a:solidFill>
                          <a:effectLst/>
                          <a:latin typeface="Arial"/>
                        </a:rPr>
                        <a:t>200g per hill</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a:solidFill>
                            <a:srgbClr val="FFFFFF"/>
                          </a:solidFill>
                          <a:effectLst/>
                          <a:latin typeface="Arial"/>
                        </a:rPr>
                        <a:t>2g DAP+1g urea per hill</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a:solidFill>
                            <a:srgbClr val="FFFFFF"/>
                          </a:solidFill>
                          <a:effectLst/>
                          <a:latin typeface="Arial"/>
                        </a:rPr>
                        <a:t> SOSAT-C88</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a:solidFill>
                            <a:srgbClr val="FFFFFF"/>
                          </a:solidFill>
                          <a:effectLst/>
                          <a:latin typeface="Arial"/>
                        </a:rPr>
                        <a:t>1012</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a:solidFill>
                            <a:srgbClr val="FFFFFF"/>
                          </a:solidFill>
                          <a:effectLst/>
                          <a:latin typeface="Arial"/>
                        </a:rPr>
                        <a:t>2957</a:t>
                      </a:r>
                    </a:p>
                  </a:txBody>
                  <a:tcPr marL="9525" marR="9525" marT="9528" marB="0">
                    <a:lnL>
                      <a:noFill/>
                    </a:lnL>
                    <a:lnR>
                      <a:noFill/>
                    </a:lnR>
                    <a:lnT>
                      <a:noFill/>
                    </a:lnT>
                    <a:lnB>
                      <a:noFill/>
                    </a:lnB>
                    <a:solidFill>
                      <a:srgbClr val="963634"/>
                    </a:solidFill>
                  </a:tcPr>
                </a:tc>
              </a:tr>
              <a:tr h="224727">
                <a:tc>
                  <a:txBody>
                    <a:bodyPr/>
                    <a:lstStyle/>
                    <a:p>
                      <a:pPr algn="l" fontAlgn="t"/>
                      <a:r>
                        <a:rPr lang="en-US" sz="1400" b="0" i="0" u="none" strike="noStrike">
                          <a:solidFill>
                            <a:srgbClr val="FFFFFF"/>
                          </a:solidFill>
                          <a:effectLst/>
                          <a:latin typeface="Arial"/>
                        </a:rPr>
                        <a:t>300g per hill</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a:solidFill>
                            <a:srgbClr val="FFFFFF"/>
                          </a:solidFill>
                          <a:effectLst/>
                          <a:latin typeface="Arial"/>
                        </a:rPr>
                        <a:t>2g DAP+1g urea per hill</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a:solidFill>
                            <a:srgbClr val="FFFFFF"/>
                          </a:solidFill>
                          <a:effectLst/>
                          <a:latin typeface="Arial"/>
                        </a:rPr>
                        <a:t> SOSAT-C88</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a:solidFill>
                            <a:srgbClr val="FFFFFF"/>
                          </a:solidFill>
                          <a:effectLst/>
                          <a:latin typeface="Arial"/>
                        </a:rPr>
                        <a:t>1033</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a:solidFill>
                            <a:srgbClr val="FFFFFF"/>
                          </a:solidFill>
                          <a:effectLst/>
                          <a:latin typeface="Arial"/>
                        </a:rPr>
                        <a:t>3114</a:t>
                      </a:r>
                    </a:p>
                  </a:txBody>
                  <a:tcPr marL="9525" marR="9525" marT="9528" marB="0">
                    <a:lnL>
                      <a:noFill/>
                    </a:lnL>
                    <a:lnR>
                      <a:noFill/>
                    </a:lnR>
                    <a:lnT>
                      <a:noFill/>
                    </a:lnT>
                    <a:lnB>
                      <a:noFill/>
                    </a:lnB>
                    <a:solidFill>
                      <a:srgbClr val="963634"/>
                    </a:solidFill>
                  </a:tcPr>
                </a:tc>
              </a:tr>
              <a:tr h="224727">
                <a:tc>
                  <a:txBody>
                    <a:bodyPr/>
                    <a:lstStyle/>
                    <a:p>
                      <a:pPr algn="l" fontAlgn="t"/>
                      <a:r>
                        <a:rPr lang="en-US" sz="1400" b="0" i="0" u="none" strike="noStrike" dirty="0">
                          <a:solidFill>
                            <a:srgbClr val="FFFFFF"/>
                          </a:solidFill>
                          <a:effectLst/>
                          <a:latin typeface="Arial"/>
                        </a:rPr>
                        <a:t>300g per hill</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a:solidFill>
                            <a:srgbClr val="FFFFFF"/>
                          </a:solidFill>
                          <a:effectLst/>
                          <a:latin typeface="Arial"/>
                        </a:rPr>
                        <a:t>6g NPK per hill</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a:solidFill>
                            <a:srgbClr val="FFFFFF"/>
                          </a:solidFill>
                          <a:effectLst/>
                          <a:latin typeface="Arial"/>
                        </a:rPr>
                        <a:t> SOSAT-C88</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dirty="0">
                          <a:solidFill>
                            <a:srgbClr val="FFFFFF"/>
                          </a:solidFill>
                          <a:effectLst/>
                          <a:latin typeface="Arial"/>
                        </a:rPr>
                        <a:t>1001</a:t>
                      </a:r>
                    </a:p>
                  </a:txBody>
                  <a:tcPr marL="9525" marR="9525" marT="9528" marB="0">
                    <a:lnL>
                      <a:noFill/>
                    </a:lnL>
                    <a:lnR>
                      <a:noFill/>
                    </a:lnR>
                    <a:lnT>
                      <a:noFill/>
                    </a:lnT>
                    <a:lnB>
                      <a:noFill/>
                    </a:lnB>
                    <a:solidFill>
                      <a:srgbClr val="963634"/>
                    </a:solidFill>
                  </a:tcPr>
                </a:tc>
                <a:tc>
                  <a:txBody>
                    <a:bodyPr/>
                    <a:lstStyle/>
                    <a:p>
                      <a:pPr algn="l" fontAlgn="t"/>
                      <a:r>
                        <a:rPr lang="en-US" sz="1400" b="0" i="0" u="none" strike="noStrike" dirty="0">
                          <a:solidFill>
                            <a:srgbClr val="FFFFFF"/>
                          </a:solidFill>
                          <a:effectLst/>
                          <a:latin typeface="Arial"/>
                        </a:rPr>
                        <a:t>3118</a:t>
                      </a:r>
                    </a:p>
                  </a:txBody>
                  <a:tcPr marL="9525" marR="9525" marT="9528" marB="0">
                    <a:lnL>
                      <a:noFill/>
                    </a:lnL>
                    <a:lnR>
                      <a:noFill/>
                    </a:lnR>
                    <a:lnT>
                      <a:noFill/>
                    </a:lnT>
                    <a:lnB>
                      <a:noFill/>
                    </a:lnB>
                    <a:solidFill>
                      <a:srgbClr val="963634"/>
                    </a:solidFill>
                  </a:tcPr>
                </a:tc>
              </a:tr>
            </a:tbl>
          </a:graphicData>
        </a:graphic>
      </p:graphicFrame>
      <p:pic>
        <p:nvPicPr>
          <p:cNvPr id="82045" name="Picture 1" descr="Dryland-Systems-logo-Big_Green-on-transp.gif"/>
          <p:cNvPicPr>
            <a:picLocks/>
          </p:cNvPicPr>
          <p:nvPr/>
        </p:nvPicPr>
        <p:blipFill>
          <a:blip r:embed="rId5"/>
          <a:srcRect/>
          <a:stretch>
            <a:fillRect/>
          </a:stretch>
        </p:blipFill>
        <p:spPr bwMode="auto">
          <a:xfrm>
            <a:off x="55563" y="6162675"/>
            <a:ext cx="1636712" cy="612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69"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83978"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83970" name="TextBox 10"/>
          <p:cNvSpPr txBox="1">
            <a:spLocks noChangeArrowheads="1"/>
          </p:cNvSpPr>
          <p:nvPr/>
        </p:nvSpPr>
        <p:spPr bwMode="auto">
          <a:xfrm>
            <a:off x="323850" y="66675"/>
            <a:ext cx="8208963" cy="1016000"/>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tests of intensification options – dual purpose sorghum genotypes, water management</a:t>
            </a:r>
            <a:endParaRPr lang="en-US" sz="3000">
              <a:latin typeface="Calibri" pitchFamily="34" charset="0"/>
              <a:cs typeface="Arial" pitchFamily="34" charset="0"/>
            </a:endParaRPr>
          </a:p>
        </p:txBody>
      </p:sp>
      <p:pic>
        <p:nvPicPr>
          <p:cNvPr id="83971"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83972" name="Picture 2" descr="2013.10,11_BF_collage1sub2.jpg"/>
          <p:cNvPicPr>
            <a:picLocks noChangeAspect="1"/>
          </p:cNvPicPr>
          <p:nvPr/>
        </p:nvPicPr>
        <p:blipFill>
          <a:blip r:embed="rId5"/>
          <a:srcRect/>
          <a:stretch>
            <a:fillRect/>
          </a:stretch>
        </p:blipFill>
        <p:spPr bwMode="auto">
          <a:xfrm>
            <a:off x="4284663" y="3429000"/>
            <a:ext cx="2995612" cy="2303463"/>
          </a:xfrm>
          <a:prstGeom prst="rect">
            <a:avLst/>
          </a:prstGeom>
          <a:noFill/>
          <a:ln w="9525">
            <a:solidFill>
              <a:schemeClr val="bg1"/>
            </a:solidFill>
            <a:miter lim="800000"/>
            <a:headEnd/>
            <a:tailEnd/>
          </a:ln>
        </p:spPr>
      </p:pic>
      <p:pic>
        <p:nvPicPr>
          <p:cNvPr id="83973" name="Picture 1" descr="2013.10,11_BF_collage1sub1.jpg"/>
          <p:cNvPicPr>
            <a:picLocks noChangeAspect="1"/>
          </p:cNvPicPr>
          <p:nvPr/>
        </p:nvPicPr>
        <p:blipFill>
          <a:blip r:embed="rId6"/>
          <a:srcRect/>
          <a:stretch>
            <a:fillRect/>
          </a:stretch>
        </p:blipFill>
        <p:spPr bwMode="auto">
          <a:xfrm>
            <a:off x="7019925" y="1196975"/>
            <a:ext cx="1908175" cy="2695575"/>
          </a:xfrm>
          <a:prstGeom prst="rect">
            <a:avLst/>
          </a:prstGeom>
          <a:noFill/>
          <a:ln w="9525">
            <a:solidFill>
              <a:schemeClr val="bg1"/>
            </a:solidFill>
            <a:miter lim="800000"/>
            <a:headEnd/>
            <a:tailEnd/>
          </a:ln>
        </p:spPr>
      </p:pic>
      <p:pic>
        <p:nvPicPr>
          <p:cNvPr id="83974" name="Content Placeholder 19"/>
          <p:cNvPicPr>
            <a:picLocks noGrp="1" noChangeAspect="1"/>
          </p:cNvPicPr>
          <p:nvPr>
            <p:ph sz="quarter" idx="4294967295"/>
          </p:nvPr>
        </p:nvPicPr>
        <p:blipFill>
          <a:blip r:embed="rId7"/>
          <a:srcRect/>
          <a:stretch>
            <a:fillRect/>
          </a:stretch>
        </p:blipFill>
        <p:spPr>
          <a:xfrm>
            <a:off x="682625" y="2781300"/>
            <a:ext cx="2952750" cy="2076450"/>
          </a:xfrm>
          <a:ln>
            <a:solidFill>
              <a:schemeClr val="bg1"/>
            </a:solidFill>
          </a:ln>
        </p:spPr>
      </p:pic>
      <p:pic>
        <p:nvPicPr>
          <p:cNvPr id="83975" name="Picture 4"/>
          <p:cNvPicPr>
            <a:picLocks noGrp="1" noChangeAspect="1" noChangeArrowheads="1"/>
          </p:cNvPicPr>
          <p:nvPr>
            <p:ph sz="quarter" idx="1"/>
          </p:nvPr>
        </p:nvPicPr>
        <p:blipFill>
          <a:blip r:embed="rId8"/>
          <a:srcRect/>
          <a:stretch>
            <a:fillRect/>
          </a:stretch>
        </p:blipFill>
        <p:spPr>
          <a:xfrm>
            <a:off x="323850" y="1196975"/>
            <a:ext cx="2520950" cy="1804988"/>
          </a:xfrm>
          <a:noFill/>
          <a:ln>
            <a:solidFill>
              <a:schemeClr val="bg1"/>
            </a:solidFill>
          </a:ln>
        </p:spPr>
      </p:pic>
      <p:pic>
        <p:nvPicPr>
          <p:cNvPr id="83976" name="Content Placeholder 4"/>
          <p:cNvPicPr>
            <a:picLocks noChangeAspect="1"/>
          </p:cNvPicPr>
          <p:nvPr/>
        </p:nvPicPr>
        <p:blipFill>
          <a:blip r:embed="rId9"/>
          <a:srcRect/>
          <a:stretch>
            <a:fillRect/>
          </a:stretch>
        </p:blipFill>
        <p:spPr bwMode="auto">
          <a:xfrm>
            <a:off x="1692275" y="4365625"/>
            <a:ext cx="2879725" cy="2019300"/>
          </a:xfrm>
          <a:prstGeom prst="rect">
            <a:avLst/>
          </a:prstGeom>
          <a:noFill/>
          <a:ln w="9525">
            <a:solidFill>
              <a:schemeClr val="bg1"/>
            </a:solid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7"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86025"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86018" name="TextBox 10"/>
          <p:cNvSpPr txBox="1">
            <a:spLocks noChangeArrowheads="1"/>
          </p:cNvSpPr>
          <p:nvPr/>
        </p:nvSpPr>
        <p:spPr bwMode="auto">
          <a:xfrm>
            <a:off x="323850" y="66675"/>
            <a:ext cx="7777163" cy="1016000"/>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gender-smart media training tools &amp; capacity building – farmer to farmer training videos</a:t>
            </a:r>
            <a:endParaRPr lang="en-US" sz="3000">
              <a:latin typeface="Calibri" pitchFamily="34" charset="0"/>
              <a:cs typeface="Arial" pitchFamily="34" charset="0"/>
            </a:endParaRPr>
          </a:p>
        </p:txBody>
      </p:sp>
      <p:pic>
        <p:nvPicPr>
          <p:cNvPr id="86019"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86020" name="Picture 3"/>
          <p:cNvPicPr>
            <a:picLocks noGrp="1" noChangeAspect="1" noChangeArrowheads="1"/>
          </p:cNvPicPr>
          <p:nvPr>
            <p:ph idx="1"/>
          </p:nvPr>
        </p:nvPicPr>
        <p:blipFill>
          <a:blip r:embed="rId5"/>
          <a:srcRect b="40"/>
          <a:stretch>
            <a:fillRect/>
          </a:stretch>
        </p:blipFill>
        <p:spPr>
          <a:xfrm>
            <a:off x="2051050" y="3284538"/>
            <a:ext cx="6338888" cy="3386137"/>
          </a:xfrm>
          <a:noFill/>
        </p:spPr>
      </p:pic>
      <p:pic>
        <p:nvPicPr>
          <p:cNvPr id="86021" name="Picture 4"/>
          <p:cNvPicPr>
            <a:picLocks noChangeAspect="1" noChangeArrowheads="1"/>
          </p:cNvPicPr>
          <p:nvPr/>
        </p:nvPicPr>
        <p:blipFill>
          <a:blip r:embed="rId6"/>
          <a:srcRect b="29"/>
          <a:stretch>
            <a:fillRect/>
          </a:stretch>
        </p:blipFill>
        <p:spPr bwMode="auto">
          <a:xfrm>
            <a:off x="468313" y="2924175"/>
            <a:ext cx="4464050" cy="2376488"/>
          </a:xfrm>
          <a:prstGeom prst="rect">
            <a:avLst/>
          </a:prstGeom>
          <a:noFill/>
          <a:ln w="9525">
            <a:solidFill>
              <a:schemeClr val="bg1"/>
            </a:solidFill>
            <a:miter lim="800000"/>
            <a:headEnd/>
            <a:tailEnd/>
          </a:ln>
          <a:effectLst/>
        </p:spPr>
      </p:pic>
      <p:pic>
        <p:nvPicPr>
          <p:cNvPr id="86022" name="Picture 5" descr="Screen Shot 2013-11-04 at 11.03.57 AM.png"/>
          <p:cNvPicPr>
            <a:picLocks noChangeAspect="1"/>
          </p:cNvPicPr>
          <p:nvPr/>
        </p:nvPicPr>
        <p:blipFill>
          <a:blip r:embed="rId7"/>
          <a:srcRect/>
          <a:stretch>
            <a:fillRect/>
          </a:stretch>
        </p:blipFill>
        <p:spPr bwMode="auto">
          <a:xfrm>
            <a:off x="3276600" y="1196975"/>
            <a:ext cx="3916363" cy="2449513"/>
          </a:xfrm>
          <a:prstGeom prst="rect">
            <a:avLst/>
          </a:prstGeom>
          <a:noFill/>
          <a:ln w="9525">
            <a:solidFill>
              <a:schemeClr val="bg1"/>
            </a:solidFill>
            <a:miter lim="800000"/>
            <a:headEnd/>
            <a:tailEnd/>
          </a:ln>
        </p:spPr>
      </p:pic>
      <p:pic>
        <p:nvPicPr>
          <p:cNvPr id="86023" name="Picture 1" descr="2.jpg"/>
          <p:cNvPicPr>
            <a:picLocks noChangeAspect="1"/>
          </p:cNvPicPr>
          <p:nvPr/>
        </p:nvPicPr>
        <p:blipFill>
          <a:blip r:embed="rId8"/>
          <a:srcRect/>
          <a:stretch>
            <a:fillRect/>
          </a:stretch>
        </p:blipFill>
        <p:spPr bwMode="auto">
          <a:xfrm>
            <a:off x="6300788" y="1052513"/>
            <a:ext cx="2660650" cy="1995487"/>
          </a:xfrm>
          <a:prstGeom prst="rect">
            <a:avLst/>
          </a:prstGeom>
          <a:noFill/>
          <a:ln w="9525">
            <a:solidFill>
              <a:schemeClr val="bg1"/>
            </a:solid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88072"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88066" name="TextBox 10"/>
          <p:cNvSpPr txBox="1">
            <a:spLocks noChangeArrowheads="1"/>
          </p:cNvSpPr>
          <p:nvPr/>
        </p:nvSpPr>
        <p:spPr bwMode="auto">
          <a:xfrm>
            <a:off x="323850" y="66675"/>
            <a:ext cx="7777163" cy="1016000"/>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gender-smart media training tools &amp; capacity building – dissemination workshops</a:t>
            </a:r>
            <a:endParaRPr lang="en-US" sz="3000">
              <a:latin typeface="Calibri" pitchFamily="34" charset="0"/>
              <a:cs typeface="Arial" pitchFamily="34" charset="0"/>
            </a:endParaRPr>
          </a:p>
        </p:txBody>
      </p:sp>
      <p:pic>
        <p:nvPicPr>
          <p:cNvPr id="88067"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88068" name="Content Placeholder 6"/>
          <p:cNvPicPr>
            <a:picLocks noChangeAspect="1"/>
          </p:cNvPicPr>
          <p:nvPr/>
        </p:nvPicPr>
        <p:blipFill>
          <a:blip r:embed="rId5"/>
          <a:srcRect/>
          <a:stretch>
            <a:fillRect/>
          </a:stretch>
        </p:blipFill>
        <p:spPr bwMode="auto">
          <a:xfrm>
            <a:off x="539750" y="1538288"/>
            <a:ext cx="3681413" cy="2760662"/>
          </a:xfrm>
          <a:prstGeom prst="rect">
            <a:avLst/>
          </a:prstGeom>
          <a:noFill/>
          <a:ln w="9525">
            <a:solidFill>
              <a:schemeClr val="bg1"/>
            </a:solidFill>
            <a:miter lim="800000"/>
            <a:headEnd/>
            <a:tailEnd/>
          </a:ln>
        </p:spPr>
      </p:pic>
      <p:pic>
        <p:nvPicPr>
          <p:cNvPr id="88069" name="Content Placeholder 8"/>
          <p:cNvPicPr>
            <a:picLocks noChangeAspect="1"/>
          </p:cNvPicPr>
          <p:nvPr/>
        </p:nvPicPr>
        <p:blipFill>
          <a:blip r:embed="rId6"/>
          <a:srcRect/>
          <a:stretch>
            <a:fillRect/>
          </a:stretch>
        </p:blipFill>
        <p:spPr bwMode="auto">
          <a:xfrm>
            <a:off x="3268663" y="3352800"/>
            <a:ext cx="4040187" cy="3028950"/>
          </a:xfrm>
          <a:prstGeom prst="rect">
            <a:avLst/>
          </a:prstGeom>
          <a:noFill/>
          <a:ln w="9525">
            <a:solidFill>
              <a:schemeClr val="bg1"/>
            </a:solidFill>
            <a:miter lim="800000"/>
            <a:headEnd/>
            <a:tailEnd/>
          </a:ln>
        </p:spPr>
      </p:pic>
      <p:pic>
        <p:nvPicPr>
          <p:cNvPr id="88070" name="Picture 2" descr="C:\Users\vanmourik\AppData\Local\Microsoft\Windows\Temporary Internet Files\Content.Outlook\27LZQTSK\Formation du comité de suivi des activités et visualisation du DVD de PAM (2) (4).JPG"/>
          <p:cNvPicPr>
            <a:picLocks noChangeAspect="1" noChangeArrowheads="1"/>
          </p:cNvPicPr>
          <p:nvPr/>
        </p:nvPicPr>
        <p:blipFill>
          <a:blip r:embed="rId7"/>
          <a:srcRect/>
          <a:stretch>
            <a:fillRect/>
          </a:stretch>
        </p:blipFill>
        <p:spPr bwMode="auto">
          <a:xfrm>
            <a:off x="5435600" y="1125538"/>
            <a:ext cx="3505200" cy="2628900"/>
          </a:xfrm>
          <a:prstGeom prst="rect">
            <a:avLst/>
          </a:prstGeom>
          <a:noFill/>
          <a:ln w="9525">
            <a:solidFill>
              <a:schemeClr val="bg1"/>
            </a:solid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90120" name="Picture 11" descr="ICRISAT_rightbanner.gif"/>
            <p:cNvPicPr>
              <a:picLocks noChangeAspect="1"/>
            </p:cNvPicPr>
            <p:nvPr/>
          </p:nvPicPr>
          <p:blipFill>
            <a:blip r:embed="rId4"/>
            <a:srcRect/>
            <a:stretch>
              <a:fillRect/>
            </a:stretch>
          </p:blipFill>
          <p:spPr bwMode="auto">
            <a:xfrm>
              <a:off x="8604448" y="0"/>
              <a:ext cx="1800225" cy="6858000"/>
            </a:xfrm>
            <a:prstGeom prst="rect">
              <a:avLst/>
            </a:prstGeom>
            <a:noFill/>
            <a:ln w="9525">
              <a:noFill/>
              <a:miter lim="800000"/>
              <a:headEnd/>
              <a:tailEnd/>
            </a:ln>
          </p:spPr>
        </p:pic>
      </p:grpSp>
      <p:sp>
        <p:nvSpPr>
          <p:cNvPr id="90114" name="TextBox 10"/>
          <p:cNvSpPr txBox="1">
            <a:spLocks noChangeArrowheads="1"/>
          </p:cNvSpPr>
          <p:nvPr/>
        </p:nvSpPr>
        <p:spPr bwMode="auto">
          <a:xfrm>
            <a:off x="323850" y="66675"/>
            <a:ext cx="7777163" cy="1016000"/>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gender-smart media training tools &amp; capacity building – dissemination campaigns</a:t>
            </a:r>
            <a:endParaRPr lang="en-US" sz="3000">
              <a:latin typeface="Calibri" pitchFamily="34" charset="0"/>
              <a:cs typeface="Arial" pitchFamily="34" charset="0"/>
            </a:endParaRPr>
          </a:p>
        </p:txBody>
      </p:sp>
      <p:pic>
        <p:nvPicPr>
          <p:cNvPr id="90115" name="Picture 11" descr="Dryland-Systems-logo-Big.jpg"/>
          <p:cNvPicPr>
            <a:picLocks noChangeAspect="1"/>
          </p:cNvPicPr>
          <p:nvPr/>
        </p:nvPicPr>
        <p:blipFill>
          <a:blip r:embed="rId5"/>
          <a:srcRect/>
          <a:stretch>
            <a:fillRect/>
          </a:stretch>
        </p:blipFill>
        <p:spPr bwMode="auto">
          <a:xfrm>
            <a:off x="53975" y="6165850"/>
            <a:ext cx="1638300" cy="615950"/>
          </a:xfrm>
          <a:prstGeom prst="rect">
            <a:avLst/>
          </a:prstGeom>
          <a:noFill/>
          <a:ln w="9525">
            <a:noFill/>
            <a:miter lim="800000"/>
            <a:headEnd/>
            <a:tailEnd/>
          </a:ln>
        </p:spPr>
      </p:pic>
      <p:graphicFrame>
        <p:nvGraphicFramePr>
          <p:cNvPr id="90116" name="Content Placeholder 9"/>
          <p:cNvGraphicFramePr>
            <a:graphicFrameLocks noGrp="1"/>
          </p:cNvGraphicFramePr>
          <p:nvPr>
            <p:ph sz="half" idx="1"/>
          </p:nvPr>
        </p:nvGraphicFramePr>
        <p:xfrm>
          <a:off x="406400" y="1549400"/>
          <a:ext cx="4140200" cy="4627563"/>
        </p:xfrm>
        <a:graphic>
          <a:graphicData uri="http://schemas.openxmlformats.org/drawingml/2006/compatibility">
            <com:legacyDrawing xmlns:com="http://schemas.openxmlformats.org/drawingml/2006/compatibility" spid="_x0000_s90116"/>
          </a:graphicData>
        </a:graphic>
      </p:graphicFrame>
      <p:pic>
        <p:nvPicPr>
          <p:cNvPr id="90117" name="Content Placeholder 11"/>
          <p:cNvPicPr>
            <a:picLocks noChangeAspect="1"/>
          </p:cNvPicPr>
          <p:nvPr/>
        </p:nvPicPr>
        <p:blipFill>
          <a:blip r:embed="rId6"/>
          <a:srcRect/>
          <a:stretch>
            <a:fillRect/>
          </a:stretch>
        </p:blipFill>
        <p:spPr bwMode="auto">
          <a:xfrm>
            <a:off x="5580063" y="3213100"/>
            <a:ext cx="3416300" cy="2560638"/>
          </a:xfrm>
          <a:prstGeom prst="rect">
            <a:avLst/>
          </a:prstGeom>
          <a:noFill/>
          <a:ln w="9525">
            <a:solidFill>
              <a:schemeClr val="bg1"/>
            </a:solidFill>
            <a:miter lim="800000"/>
            <a:headEnd/>
            <a:tailEnd/>
          </a:ln>
        </p:spPr>
      </p:pic>
      <p:pic>
        <p:nvPicPr>
          <p:cNvPr id="90118" name="Picture 2" descr="aa DSC00416 -video show in Koutiala.jpg"/>
          <p:cNvPicPr>
            <a:picLocks noChangeAspect="1"/>
          </p:cNvPicPr>
          <p:nvPr/>
        </p:nvPicPr>
        <p:blipFill>
          <a:blip r:embed="rId7"/>
          <a:srcRect/>
          <a:stretch>
            <a:fillRect/>
          </a:stretch>
        </p:blipFill>
        <p:spPr bwMode="auto">
          <a:xfrm>
            <a:off x="5219700" y="1341438"/>
            <a:ext cx="3360738" cy="2519362"/>
          </a:xfrm>
          <a:prstGeom prst="rect">
            <a:avLst/>
          </a:prstGeom>
          <a:noFill/>
          <a:ln w="9525">
            <a:solidFill>
              <a:schemeClr val="bg1"/>
            </a:solid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1"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92166"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92162" name="TextBox 10"/>
          <p:cNvSpPr txBox="1">
            <a:spLocks noChangeArrowheads="1"/>
          </p:cNvSpPr>
          <p:nvPr/>
        </p:nvSpPr>
        <p:spPr bwMode="auto">
          <a:xfrm>
            <a:off x="323850" y="66675"/>
            <a:ext cx="8280400" cy="1016000"/>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gender-smart media training tools &amp; capacity building – scenario visioning, VRHI for biomass</a:t>
            </a:r>
            <a:endParaRPr lang="en-US" sz="3000">
              <a:latin typeface="Calibri" pitchFamily="34" charset="0"/>
              <a:cs typeface="Arial" pitchFamily="34" charset="0"/>
            </a:endParaRPr>
          </a:p>
        </p:txBody>
      </p:sp>
      <p:pic>
        <p:nvPicPr>
          <p:cNvPr id="92163" name="Picture 2" descr="img_0159_shadescreen1.jpg"/>
          <p:cNvPicPr>
            <a:picLocks noChangeAspect="1"/>
          </p:cNvPicPr>
          <p:nvPr/>
        </p:nvPicPr>
        <p:blipFill>
          <a:blip r:embed="rId4"/>
          <a:srcRect/>
          <a:stretch>
            <a:fillRect/>
          </a:stretch>
        </p:blipFill>
        <p:spPr bwMode="auto">
          <a:xfrm>
            <a:off x="5292725" y="1268413"/>
            <a:ext cx="3671888" cy="2754312"/>
          </a:xfrm>
          <a:prstGeom prst="rect">
            <a:avLst/>
          </a:prstGeom>
          <a:noFill/>
          <a:ln w="9525">
            <a:solidFill>
              <a:schemeClr val="bg1"/>
            </a:solidFill>
            <a:miter lim="800000"/>
            <a:headEnd/>
            <a:tailEnd/>
          </a:ln>
        </p:spPr>
      </p:pic>
      <p:pic>
        <p:nvPicPr>
          <p:cNvPr id="92164" name="Picture 1" descr="971018_10151780846867556_639253564_n.jpg"/>
          <p:cNvPicPr>
            <a:picLocks noChangeAspect="1"/>
          </p:cNvPicPr>
          <p:nvPr/>
        </p:nvPicPr>
        <p:blipFill>
          <a:blip r:embed="rId5"/>
          <a:srcRect/>
          <a:stretch>
            <a:fillRect/>
          </a:stretch>
        </p:blipFill>
        <p:spPr bwMode="auto">
          <a:xfrm>
            <a:off x="325438" y="3500438"/>
            <a:ext cx="8350250" cy="2130425"/>
          </a:xfrm>
          <a:prstGeom prst="rect">
            <a:avLst/>
          </a:prstGeom>
          <a:noFill/>
          <a:ln w="9525">
            <a:solidFill>
              <a:schemeClr val="bg1"/>
            </a:solid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TextBox 10"/>
          <p:cNvSpPr txBox="1">
            <a:spLocks noChangeArrowheads="1"/>
          </p:cNvSpPr>
          <p:nvPr/>
        </p:nvSpPr>
        <p:spPr bwMode="auto">
          <a:xfrm>
            <a:off x="323850" y="66675"/>
            <a:ext cx="6481763"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targeting </a:t>
            </a:r>
            <a:endParaRPr lang="en-IN" sz="3000" dirty="0">
              <a:latin typeface="+mj-lt"/>
              <a:ea typeface="+mn-ea"/>
            </a:endParaRPr>
          </a:p>
        </p:txBody>
      </p:sp>
      <p:cxnSp>
        <p:nvCxnSpPr>
          <p:cNvPr id="6" name="Straight Connector 5"/>
          <p:cNvCxnSpPr/>
          <p:nvPr/>
        </p:nvCxnSpPr>
        <p:spPr>
          <a:xfrm>
            <a:off x="468313" y="704850"/>
            <a:ext cx="0" cy="1789113"/>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pic>
        <p:nvPicPr>
          <p:cNvPr id="20484" name="Picture 2" descr="wca_crp1.1_srts_v12_AIxPDgradient_DSCRPlogo.jpg"/>
          <p:cNvPicPr>
            <a:picLocks noChangeAspect="1"/>
          </p:cNvPicPr>
          <p:nvPr/>
        </p:nvPicPr>
        <p:blipFill>
          <a:blip r:embed="rId3"/>
          <a:srcRect/>
          <a:stretch>
            <a:fillRect/>
          </a:stretch>
        </p:blipFill>
        <p:spPr bwMode="auto">
          <a:xfrm>
            <a:off x="0" y="730250"/>
            <a:ext cx="9158288" cy="6127750"/>
          </a:xfrm>
          <a:prstGeom prst="rect">
            <a:avLst/>
          </a:prstGeom>
          <a:noFill/>
          <a:ln w="9525">
            <a:noFill/>
            <a:miter lim="800000"/>
            <a:headEnd/>
            <a:tailEnd/>
          </a:ln>
        </p:spPr>
      </p:pic>
      <p:pic>
        <p:nvPicPr>
          <p:cNvPr id="20485" name="Picture 14" descr="ICRISAT_rightbanner.gif"/>
          <p:cNvPicPr>
            <a:picLocks noChangeAspect="1"/>
          </p:cNvPicPr>
          <p:nvPr/>
        </p:nvPicPr>
        <p:blipFill>
          <a:blip r:embed="rId4"/>
          <a:srcRect/>
          <a:stretch>
            <a:fillRect/>
          </a:stretch>
        </p:blipFill>
        <p:spPr bwMode="auto">
          <a:xfrm>
            <a:off x="8604250" y="0"/>
            <a:ext cx="18002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09"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94216"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4" name="TextBox 9"/>
          <p:cNvSpPr txBox="1">
            <a:spLocks noChangeArrowheads="1"/>
          </p:cNvSpPr>
          <p:nvPr/>
        </p:nvSpPr>
        <p:spPr bwMode="auto">
          <a:xfrm>
            <a:off x="488950" y="1076325"/>
            <a:ext cx="7683500" cy="4554538"/>
          </a:xfrm>
          <a:prstGeom prst="rect">
            <a:avLst/>
          </a:prstGeom>
          <a:noFill/>
          <a:ln>
            <a:noFill/>
          </a:ln>
          <a:extLst/>
        </p:spPr>
        <p:txBody>
          <a:bodyPr>
            <a:spAutoFit/>
          </a:bodyPr>
          <a:lstStyle/>
          <a:p>
            <a:pPr marL="457200" indent="-457200">
              <a:spcAft>
                <a:spcPts val="1200"/>
              </a:spcAft>
              <a:buFont typeface="Arial" pitchFamily="34" charset="0"/>
              <a:buChar char="•"/>
            </a:pPr>
            <a:r>
              <a:rPr lang="en-IN" sz="2000" b="1">
                <a:solidFill>
                  <a:schemeClr val="tx2"/>
                </a:solidFill>
                <a:latin typeface="Calibri" pitchFamily="34" charset="0"/>
                <a:cs typeface="Arial" pitchFamily="34" charset="0"/>
              </a:rPr>
              <a:t>1960-2010 LULC mapping (w/ ICARDA)</a:t>
            </a:r>
          </a:p>
          <a:p>
            <a:pPr marL="457200" indent="-457200">
              <a:spcAft>
                <a:spcPts val="1200"/>
              </a:spcAft>
              <a:buFont typeface="Arial" pitchFamily="34" charset="0"/>
              <a:buChar char="•"/>
            </a:pPr>
            <a:r>
              <a:rPr lang="en-IN" sz="2000" b="1">
                <a:solidFill>
                  <a:schemeClr val="tx2"/>
                </a:solidFill>
                <a:latin typeface="Calibri" pitchFamily="34" charset="0"/>
                <a:cs typeface="Arial" pitchFamily="34" charset="0"/>
              </a:rPr>
              <a:t>Follow up desk study (w/ WUR)</a:t>
            </a:r>
          </a:p>
          <a:p>
            <a:pPr marL="457200" indent="-457200">
              <a:spcAft>
                <a:spcPts val="1200"/>
              </a:spcAft>
              <a:buFont typeface="Arial" pitchFamily="34" charset="0"/>
              <a:buChar char="•"/>
            </a:pPr>
            <a:r>
              <a:rPr lang="en-IN" sz="2000" b="1">
                <a:solidFill>
                  <a:srgbClr val="8064A2"/>
                </a:solidFill>
                <a:latin typeface="Calibri" pitchFamily="34" charset="0"/>
                <a:cs typeface="Arial" pitchFamily="34" charset="0"/>
              </a:rPr>
              <a:t>RS learning package (BMGF)</a:t>
            </a:r>
          </a:p>
          <a:p>
            <a:pPr marL="457200" indent="-457200">
              <a:spcAft>
                <a:spcPts val="1200"/>
              </a:spcAft>
              <a:buFont typeface="Arial" pitchFamily="34" charset="0"/>
              <a:buChar char="•"/>
            </a:pPr>
            <a:r>
              <a:rPr lang="en-IN" sz="2000" b="1">
                <a:solidFill>
                  <a:srgbClr val="8064A2"/>
                </a:solidFill>
                <a:latin typeface="Calibri" pitchFamily="34" charset="0"/>
                <a:cs typeface="Arial" pitchFamily="34" charset="0"/>
              </a:rPr>
              <a:t>RS support for biomass assessments (w/ WUR)</a:t>
            </a:r>
          </a:p>
          <a:p>
            <a:pPr marL="457200" indent="-457200">
              <a:spcAft>
                <a:spcPts val="1200"/>
              </a:spcAft>
              <a:buFont typeface="Arial" pitchFamily="34" charset="0"/>
              <a:buChar char="•"/>
            </a:pPr>
            <a:r>
              <a:rPr lang="en-IN" sz="2000" b="1">
                <a:solidFill>
                  <a:srgbClr val="8064A2"/>
                </a:solidFill>
                <a:latin typeface="Calibri" pitchFamily="34" charset="0"/>
                <a:cs typeface="Arial" pitchFamily="34" charset="0"/>
              </a:rPr>
              <a:t>P-aware sorghum modeling (w/ UF)</a:t>
            </a:r>
          </a:p>
          <a:p>
            <a:pPr marL="457200" indent="-457200">
              <a:spcAft>
                <a:spcPts val="1200"/>
              </a:spcAft>
              <a:buFont typeface="Arial" pitchFamily="34" charset="0"/>
              <a:buChar char="•"/>
            </a:pPr>
            <a:r>
              <a:rPr lang="en-IN" sz="2000" b="1">
                <a:solidFill>
                  <a:srgbClr val="9BBB59"/>
                </a:solidFill>
                <a:latin typeface="Calibri" pitchFamily="34" charset="0"/>
                <a:cs typeface="Arial" pitchFamily="34" charset="0"/>
              </a:rPr>
              <a:t>Flagship 4 – Policies &amp; Institutions (w/ CCAFS, AgMIP)</a:t>
            </a:r>
          </a:p>
          <a:p>
            <a:pPr marL="457200" indent="-457200">
              <a:spcAft>
                <a:spcPts val="1200"/>
              </a:spcAft>
              <a:buFont typeface="Arial" pitchFamily="34" charset="0"/>
              <a:buChar char="•"/>
            </a:pPr>
            <a:r>
              <a:rPr lang="en-IN" sz="2000" b="1">
                <a:solidFill>
                  <a:srgbClr val="9BBB59"/>
                </a:solidFill>
                <a:latin typeface="Calibri" pitchFamily="34" charset="0"/>
                <a:cs typeface="Arial" pitchFamily="34" charset="0"/>
              </a:rPr>
              <a:t>Youth &amp; agri-entrepreneurship workshop (w/ YPARD)</a:t>
            </a:r>
          </a:p>
          <a:p>
            <a:pPr marL="457200" indent="-457200">
              <a:spcAft>
                <a:spcPts val="1200"/>
              </a:spcAft>
              <a:buFont typeface="Arial" pitchFamily="34" charset="0"/>
              <a:buChar char="•"/>
            </a:pPr>
            <a:r>
              <a:rPr lang="en-IN" sz="2000" b="1">
                <a:solidFill>
                  <a:srgbClr val="C00000"/>
                </a:solidFill>
                <a:latin typeface="Calibri" pitchFamily="34" charset="0"/>
                <a:cs typeface="Arial" pitchFamily="34" charset="0"/>
              </a:rPr>
              <a:t>WUE, water harvesting, watersheds in basins (w/ WLE)</a:t>
            </a:r>
          </a:p>
          <a:p>
            <a:pPr marL="457200" indent="-457200">
              <a:spcAft>
                <a:spcPts val="1200"/>
              </a:spcAft>
              <a:buFont typeface="Arial" pitchFamily="34" charset="0"/>
              <a:buChar char="•"/>
            </a:pPr>
            <a:r>
              <a:rPr lang="en-IN" sz="2000" b="1">
                <a:latin typeface="Calibri" pitchFamily="34" charset="0"/>
                <a:cs typeface="Arial" pitchFamily="34" charset="0"/>
              </a:rPr>
              <a:t>Other CRP interfacing</a:t>
            </a:r>
          </a:p>
          <a:p>
            <a:pPr marL="457200" indent="-457200">
              <a:spcAft>
                <a:spcPts val="1200"/>
              </a:spcAft>
              <a:buFont typeface="Arial" pitchFamily="34" charset="0"/>
              <a:buChar char="•"/>
            </a:pPr>
            <a:r>
              <a:rPr lang="en-IN" sz="2000" b="1">
                <a:latin typeface="Calibri" pitchFamily="34" charset="0"/>
                <a:cs typeface="Arial" pitchFamily="34" charset="0"/>
              </a:rPr>
              <a:t>Others?</a:t>
            </a:r>
          </a:p>
        </p:txBody>
      </p:sp>
      <p:sp>
        <p:nvSpPr>
          <p:cNvPr id="5" name="TextBox 10"/>
          <p:cNvSpPr txBox="1">
            <a:spLocks noChangeArrowheads="1"/>
          </p:cNvSpPr>
          <p:nvPr/>
        </p:nvSpPr>
        <p:spPr bwMode="auto">
          <a:xfrm>
            <a:off x="323850" y="66675"/>
            <a:ext cx="8280400" cy="55403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000" b="1" dirty="0" smtClean="0">
                <a:solidFill>
                  <a:srgbClr val="225C29"/>
                </a:solidFill>
                <a:latin typeface="+mj-lt"/>
                <a:ea typeface="+mn-ea"/>
              </a:rPr>
              <a:t>other activities, leveraging &amp; planning for 2014*</a:t>
            </a:r>
            <a:endParaRPr lang="en-IN" sz="3000" dirty="0">
              <a:latin typeface="+mj-lt"/>
              <a:ea typeface="+mn-ea"/>
            </a:endParaRPr>
          </a:p>
        </p:txBody>
      </p:sp>
      <p:cxnSp>
        <p:nvCxnSpPr>
          <p:cNvPr id="6" name="Straight Connector 5"/>
          <p:cNvCxnSpPr/>
          <p:nvPr/>
        </p:nvCxnSpPr>
        <p:spPr>
          <a:xfrm flipH="1">
            <a:off x="468313" y="1071563"/>
            <a:ext cx="0" cy="4445000"/>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pic>
        <p:nvPicPr>
          <p:cNvPr id="94213"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sp>
        <p:nvSpPr>
          <p:cNvPr id="94214" name="TextBox 1"/>
          <p:cNvSpPr txBox="1">
            <a:spLocks noChangeArrowheads="1"/>
          </p:cNvSpPr>
          <p:nvPr/>
        </p:nvSpPr>
        <p:spPr bwMode="auto">
          <a:xfrm>
            <a:off x="6443663" y="6308725"/>
            <a:ext cx="1839912" cy="369888"/>
          </a:xfrm>
          <a:prstGeom prst="rect">
            <a:avLst/>
          </a:prstGeom>
          <a:noFill/>
          <a:ln w="9525">
            <a:noFill/>
            <a:miter lim="800000"/>
            <a:headEnd/>
            <a:tailEnd/>
          </a:ln>
        </p:spPr>
        <p:txBody>
          <a:bodyPr wrap="none">
            <a:spAutoFit/>
          </a:bodyPr>
          <a:lstStyle/>
          <a:p>
            <a:r>
              <a:rPr lang="en-US"/>
              <a:t>*non-exhaustive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96258" name="TextBox 22"/>
          <p:cNvSpPr txBox="1">
            <a:spLocks noChangeArrowheads="1"/>
          </p:cNvSpPr>
          <p:nvPr/>
        </p:nvSpPr>
        <p:spPr bwMode="auto">
          <a:xfrm>
            <a:off x="-1908175" y="3141663"/>
            <a:ext cx="184150" cy="368300"/>
          </a:xfrm>
          <a:prstGeom prst="rect">
            <a:avLst/>
          </a:prstGeom>
          <a:noFill/>
          <a:ln w="9525">
            <a:noFill/>
            <a:miter lim="800000"/>
            <a:headEnd/>
            <a:tailEnd/>
          </a:ln>
        </p:spPr>
        <p:txBody>
          <a:bodyPr wrap="none">
            <a:spAutoFit/>
          </a:bodyPr>
          <a:lstStyle/>
          <a:p>
            <a:endParaRPr lang="en-US"/>
          </a:p>
        </p:txBody>
      </p:sp>
      <p:pic>
        <p:nvPicPr>
          <p:cNvPr id="96259" name="Picture 2" descr="business_model_canvas_poster.jpg"/>
          <p:cNvPicPr>
            <a:picLocks noChangeAspect="1"/>
          </p:cNvPicPr>
          <p:nvPr/>
        </p:nvPicPr>
        <p:blipFill>
          <a:blip r:embed="rId3"/>
          <a:srcRect/>
          <a:stretch>
            <a:fillRect/>
          </a:stretch>
        </p:blipFill>
        <p:spPr bwMode="auto">
          <a:xfrm>
            <a:off x="179388" y="404813"/>
            <a:ext cx="8785225" cy="5856287"/>
          </a:xfrm>
          <a:prstGeom prst="rect">
            <a:avLst/>
          </a:prstGeom>
          <a:noFill/>
          <a:ln w="9525">
            <a:noFill/>
            <a:miter lim="800000"/>
            <a:headEnd/>
            <a:tailEnd/>
          </a:ln>
        </p:spPr>
      </p:pic>
      <p:pic>
        <p:nvPicPr>
          <p:cNvPr id="7" name="Picture 6" descr="business_model_canvas_poster2.jpg"/>
          <p:cNvPicPr>
            <a:picLocks noChangeAspect="1"/>
          </p:cNvPicPr>
          <p:nvPr/>
        </p:nvPicPr>
        <p:blipFill>
          <a:blip r:embed="rId4"/>
          <a:srcRect/>
          <a:stretch>
            <a:fillRect/>
          </a:stretch>
        </p:blipFill>
        <p:spPr bwMode="auto">
          <a:xfrm>
            <a:off x="182563" y="401638"/>
            <a:ext cx="8778875" cy="5854700"/>
          </a:xfrm>
          <a:prstGeom prst="rect">
            <a:avLst/>
          </a:prstGeom>
          <a:noFill/>
          <a:ln w="9525">
            <a:noFill/>
            <a:miter lim="800000"/>
            <a:headEnd/>
            <a:tailEnd/>
          </a:ln>
        </p:spPr>
      </p:pic>
      <p:pic>
        <p:nvPicPr>
          <p:cNvPr id="96261"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sp>
        <p:nvSpPr>
          <p:cNvPr id="96262" name="TextBox 10"/>
          <p:cNvSpPr txBox="1">
            <a:spLocks noChangeArrowheads="1"/>
          </p:cNvSpPr>
          <p:nvPr/>
        </p:nvSpPr>
        <p:spPr bwMode="auto">
          <a:xfrm>
            <a:off x="323850" y="66675"/>
            <a:ext cx="8351838"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other activities, leveraging &amp; planning for 2014 (1)</a:t>
            </a:r>
            <a:endParaRPr lang="en-US" sz="3000">
              <a:latin typeface="Calibri" pitchFamily="34" charset="0"/>
              <a:cs typeface="Arial" pitchFamily="34" charset="0"/>
            </a:endParaRPr>
          </a:p>
        </p:txBody>
      </p:sp>
      <p:pic>
        <p:nvPicPr>
          <p:cNvPr id="96263" name="Picture 11" descr="Dryland-Systems-logo-Big.jpg"/>
          <p:cNvPicPr>
            <a:picLocks noChangeAspect="1"/>
          </p:cNvPicPr>
          <p:nvPr/>
        </p:nvPicPr>
        <p:blipFill>
          <a:blip r:embed="rId6"/>
          <a:srcRect/>
          <a:stretch>
            <a:fillRect/>
          </a:stretch>
        </p:blipFill>
        <p:spPr bwMode="auto">
          <a:xfrm>
            <a:off x="53975" y="6165850"/>
            <a:ext cx="1638300" cy="615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1835150" y="0"/>
            <a:ext cx="730885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98306" name="TextBox 22"/>
          <p:cNvSpPr txBox="1">
            <a:spLocks noChangeArrowheads="1"/>
          </p:cNvSpPr>
          <p:nvPr/>
        </p:nvSpPr>
        <p:spPr bwMode="auto">
          <a:xfrm>
            <a:off x="-1908175" y="3141663"/>
            <a:ext cx="184150" cy="368300"/>
          </a:xfrm>
          <a:prstGeom prst="rect">
            <a:avLst/>
          </a:prstGeom>
          <a:noFill/>
          <a:ln w="9525">
            <a:noFill/>
            <a:miter lim="800000"/>
            <a:headEnd/>
            <a:tailEnd/>
          </a:ln>
        </p:spPr>
        <p:txBody>
          <a:bodyPr wrap="none">
            <a:spAutoFit/>
          </a:bodyPr>
          <a:lstStyle/>
          <a:p>
            <a:endParaRPr lang="en-US"/>
          </a:p>
        </p:txBody>
      </p:sp>
      <p:sp>
        <p:nvSpPr>
          <p:cNvPr id="98307" name="TextBox 10"/>
          <p:cNvSpPr txBox="1">
            <a:spLocks noChangeArrowheads="1"/>
          </p:cNvSpPr>
          <p:nvPr/>
        </p:nvSpPr>
        <p:spPr bwMode="auto">
          <a:xfrm>
            <a:off x="323850" y="66675"/>
            <a:ext cx="8351838"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other activities, leveraging &amp; planning for 2014 (2)</a:t>
            </a:r>
            <a:endParaRPr lang="en-US" sz="3000">
              <a:latin typeface="Calibri" pitchFamily="34" charset="0"/>
              <a:cs typeface="Arial" pitchFamily="34" charset="0"/>
            </a:endParaRPr>
          </a:p>
        </p:txBody>
      </p:sp>
      <p:pic>
        <p:nvPicPr>
          <p:cNvPr id="98308" name="Picture 11" descr="Dryland-Systems-logo-Big.jpg"/>
          <p:cNvPicPr>
            <a:picLocks noChangeAspect="1"/>
          </p:cNvPicPr>
          <p:nvPr/>
        </p:nvPicPr>
        <p:blipFill>
          <a:blip r:embed="rId3"/>
          <a:srcRect/>
          <a:stretch>
            <a:fillRect/>
          </a:stretch>
        </p:blipFill>
        <p:spPr bwMode="auto">
          <a:xfrm>
            <a:off x="53975" y="6165850"/>
            <a:ext cx="1638300" cy="615950"/>
          </a:xfrm>
          <a:prstGeom prst="rect">
            <a:avLst/>
          </a:prstGeom>
          <a:noFill/>
          <a:ln w="9525">
            <a:noFill/>
            <a:miter lim="800000"/>
            <a:headEnd/>
            <a:tailEnd/>
          </a:ln>
        </p:spPr>
      </p:pic>
      <p:pic>
        <p:nvPicPr>
          <p:cNvPr id="2" name="Picture 1" descr="CCAFS_FS4_WA_V02_ImpactPathway.jpg"/>
          <p:cNvPicPr>
            <a:picLocks noChangeAspect="1"/>
          </p:cNvPicPr>
          <p:nvPr/>
        </p:nvPicPr>
        <p:blipFill>
          <a:blip r:embed="rId4"/>
          <a:srcRect/>
          <a:stretch>
            <a:fillRect/>
          </a:stretch>
        </p:blipFill>
        <p:spPr bwMode="auto">
          <a:xfrm>
            <a:off x="3884613" y="704850"/>
            <a:ext cx="5008562" cy="7088188"/>
          </a:xfrm>
          <a:prstGeom prst="rect">
            <a:avLst/>
          </a:prstGeom>
          <a:noFill/>
          <a:ln w="9525">
            <a:noFill/>
            <a:miter lim="800000"/>
            <a:headEnd/>
            <a:tailEnd/>
          </a:ln>
        </p:spPr>
      </p:pic>
      <p:pic>
        <p:nvPicPr>
          <p:cNvPr id="98310" name="Picture 11" descr="ICRISAT_rightbanner.gif"/>
          <p:cNvPicPr>
            <a:picLocks noChangeAspect="1"/>
          </p:cNvPicPr>
          <p:nvPr/>
        </p:nvPicPr>
        <p:blipFill>
          <a:blip r:embed="rId5"/>
          <a:srcRect/>
          <a:stretch>
            <a:fillRect/>
          </a:stretch>
        </p:blipFill>
        <p:spPr bwMode="auto">
          <a:xfrm>
            <a:off x="8604250" y="0"/>
            <a:ext cx="1800225" cy="6858000"/>
          </a:xfrm>
          <a:prstGeom prst="rect">
            <a:avLst/>
          </a:prstGeom>
          <a:noFill/>
          <a:ln w="9525">
            <a:noFill/>
            <a:miter lim="800000"/>
            <a:headEnd/>
            <a:tailEnd/>
          </a:ln>
        </p:spPr>
      </p:pic>
      <p:grpSp>
        <p:nvGrpSpPr>
          <p:cNvPr id="3" name="Group 2"/>
          <p:cNvGrpSpPr>
            <a:grpSpLocks/>
          </p:cNvGrpSpPr>
          <p:nvPr/>
        </p:nvGrpSpPr>
        <p:grpSpPr bwMode="auto">
          <a:xfrm>
            <a:off x="611188" y="849313"/>
            <a:ext cx="8062912" cy="4956175"/>
            <a:chOff x="1495425" y="1393061"/>
            <a:chExt cx="6667500" cy="4097903"/>
          </a:xfrm>
        </p:grpSpPr>
        <p:sp>
          <p:nvSpPr>
            <p:cNvPr id="19" name="Text Box 2"/>
            <p:cNvSpPr txBox="1">
              <a:spLocks noChangeArrowheads="1"/>
            </p:cNvSpPr>
            <p:nvPr/>
          </p:nvSpPr>
          <p:spPr bwMode="auto">
            <a:xfrm>
              <a:off x="4391370" y="4805793"/>
              <a:ext cx="1828672" cy="685171"/>
            </a:xfrm>
            <a:prstGeom prst="rect">
              <a:avLst/>
            </a:prstGeom>
            <a:solidFill>
              <a:srgbClr val="604A7B"/>
            </a:solidFill>
            <a:ln w="9525">
              <a:noFill/>
              <a:miter lim="800000"/>
              <a:headEnd/>
              <a:tailEnd/>
            </a:ln>
            <a:effectLst>
              <a:outerShdw dist="38100" dir="2700000" algn="tl" rotWithShape="0">
                <a:srgbClr val="808080">
                  <a:alpha val="42999"/>
                </a:srgbClr>
              </a:outerShdw>
            </a:effectLst>
          </p:spPr>
          <p:txBody>
            <a:bodyPr anchor="ctr"/>
            <a:lstStyle/>
            <a:p>
              <a:pPr algn="ctr"/>
              <a:r>
                <a:rPr lang="en-US" sz="600">
                  <a:solidFill>
                    <a:srgbClr val="FFFFFF"/>
                  </a:solidFill>
                  <a:latin typeface="Calibri" pitchFamily="34" charset="0"/>
                  <a:ea typeface="MS Mincho" pitchFamily="49" charset="-128"/>
                </a:rPr>
                <a:t>Local environments enable the co-production and targeting of climate-smart interventions, investments and services thanks to wall-to-wall, granular institutional landscaping information available in an accessible, transparent format to all stakeholders in the target countries</a:t>
              </a:r>
              <a:endParaRPr lang="en-US" sz="1200">
                <a:solidFill>
                  <a:srgbClr val="000000"/>
                </a:solidFill>
                <a:latin typeface="Calibri" pitchFamily="34" charset="0"/>
                <a:ea typeface="MS Mincho" pitchFamily="49" charset="-128"/>
                <a:cs typeface="Times New Roman" pitchFamily="18" charset="0"/>
              </a:endParaRPr>
            </a:p>
          </p:txBody>
        </p:sp>
        <p:sp>
          <p:nvSpPr>
            <p:cNvPr id="20" name="Text Box 3"/>
            <p:cNvSpPr txBox="1">
              <a:spLocks noChangeArrowheads="1"/>
            </p:cNvSpPr>
            <p:nvPr/>
          </p:nvSpPr>
          <p:spPr bwMode="auto">
            <a:xfrm>
              <a:off x="2334277" y="4805793"/>
              <a:ext cx="1942883" cy="685171"/>
            </a:xfrm>
            <a:prstGeom prst="rect">
              <a:avLst/>
            </a:prstGeom>
            <a:solidFill>
              <a:srgbClr val="604A7B"/>
            </a:solidFill>
            <a:ln w="9525">
              <a:noFill/>
              <a:miter lim="800000"/>
              <a:headEnd/>
              <a:tailEnd/>
            </a:ln>
            <a:effectLst>
              <a:outerShdw dist="38100" dir="2700000" algn="tl" rotWithShape="0">
                <a:srgbClr val="808080">
                  <a:alpha val="42999"/>
                </a:srgbClr>
              </a:outerShdw>
            </a:effectLst>
          </p:spPr>
          <p:txBody>
            <a:bodyPr anchor="ctr"/>
            <a:lstStyle/>
            <a:p>
              <a:pPr algn="ctr"/>
              <a:r>
                <a:rPr lang="en-US" sz="600">
                  <a:solidFill>
                    <a:srgbClr val="FFFFFF"/>
                  </a:solidFill>
                  <a:latin typeface="Calibri" pitchFamily="34" charset="0"/>
                  <a:ea typeface="MS Mincho" pitchFamily="49" charset="-128"/>
                </a:rPr>
                <a:t>Foresight analyses of climate change impacts on crops, agricultural enterprises and livelihoods are available for internally and externally validated agricultural development pathways and adaptation options, and are systematically disseminated across all constituencies by national platforms via policy instruments and planning</a:t>
              </a:r>
              <a:endParaRPr lang="en-US" sz="1200">
                <a:solidFill>
                  <a:srgbClr val="000000"/>
                </a:solidFill>
                <a:latin typeface="Calibri" pitchFamily="34" charset="0"/>
                <a:ea typeface="MS Mincho" pitchFamily="49" charset="-128"/>
                <a:cs typeface="Times New Roman" pitchFamily="18" charset="0"/>
              </a:endParaRPr>
            </a:p>
          </p:txBody>
        </p:sp>
        <p:sp>
          <p:nvSpPr>
            <p:cNvPr id="21" name="Text Box 1"/>
            <p:cNvSpPr txBox="1">
              <a:spLocks noChangeArrowheads="1"/>
            </p:cNvSpPr>
            <p:nvPr/>
          </p:nvSpPr>
          <p:spPr bwMode="auto">
            <a:xfrm>
              <a:off x="6334253" y="4805793"/>
              <a:ext cx="1828672" cy="685171"/>
            </a:xfrm>
            <a:prstGeom prst="rect">
              <a:avLst/>
            </a:prstGeom>
            <a:solidFill>
              <a:srgbClr val="604A7B"/>
            </a:solidFill>
            <a:ln w="9525">
              <a:noFill/>
              <a:miter lim="800000"/>
              <a:headEnd/>
              <a:tailEnd/>
            </a:ln>
            <a:effectLst>
              <a:outerShdw dist="38100" dir="2700000" algn="tl" rotWithShape="0">
                <a:srgbClr val="808080">
                  <a:alpha val="42999"/>
                </a:srgbClr>
              </a:outerShdw>
            </a:effectLst>
          </p:spPr>
          <p:txBody>
            <a:bodyPr anchor="ctr"/>
            <a:lstStyle/>
            <a:p>
              <a:pPr algn="ctr"/>
              <a:r>
                <a:rPr lang="en-US" sz="600">
                  <a:solidFill>
                    <a:srgbClr val="FFFFFF"/>
                  </a:solidFill>
                  <a:latin typeface="Calibri" pitchFamily="34" charset="0"/>
                  <a:ea typeface="MS Mincho" pitchFamily="49" charset="-128"/>
                </a:rPr>
                <a:t>The national climate adaptation and food security policy planning is firmly anchored in the local development context through institutional mechanisms and formal two-way (bottom-up, top-down) consultative processes in place for all administrative (district) constituencies country-wide</a:t>
              </a:r>
              <a:endParaRPr lang="en-US" sz="1200">
                <a:solidFill>
                  <a:srgbClr val="000000"/>
                </a:solidFill>
                <a:latin typeface="Calibri" pitchFamily="34" charset="0"/>
                <a:ea typeface="MS Mincho" pitchFamily="49" charset="-128"/>
                <a:cs typeface="Times New Roman" pitchFamily="18" charset="0"/>
              </a:endParaRPr>
            </a:p>
          </p:txBody>
        </p:sp>
        <p:sp>
          <p:nvSpPr>
            <p:cNvPr id="22" name="Text Box 10"/>
            <p:cNvSpPr txBox="1">
              <a:spLocks noChangeArrowheads="1"/>
            </p:cNvSpPr>
            <p:nvPr/>
          </p:nvSpPr>
          <p:spPr bwMode="auto">
            <a:xfrm rot="-5400000">
              <a:off x="1154167" y="1735632"/>
              <a:ext cx="914874" cy="229733"/>
            </a:xfrm>
            <a:prstGeom prst="rect">
              <a:avLst/>
            </a:prstGeom>
            <a:gradFill rotWithShape="1">
              <a:gsLst>
                <a:gs pos="0">
                  <a:srgbClr val="FFFFFF">
                    <a:alpha val="59999"/>
                  </a:srgbClr>
                </a:gs>
                <a:gs pos="50000">
                  <a:srgbClr val="1F497D">
                    <a:alpha val="80000"/>
                  </a:srgbClr>
                </a:gs>
                <a:gs pos="100000">
                  <a:srgbClr val="FFFFFF"/>
                </a:gs>
              </a:gsLst>
              <a:lin ang="0"/>
            </a:gradFill>
            <a:ln w="9525">
              <a:noFill/>
              <a:miter lim="800000"/>
              <a:headEnd/>
              <a:tailEnd/>
            </a:ln>
            <a:effectLst>
              <a:outerShdw dist="38100" algn="tl" rotWithShape="0">
                <a:srgbClr val="808080">
                  <a:alpha val="42999"/>
                </a:srgbClr>
              </a:outerShdw>
            </a:effectLst>
          </p:spPr>
          <p:txBody>
            <a:bodyPr/>
            <a:lstStyle/>
            <a:p>
              <a:pPr algn="ctr">
                <a:spcBef>
                  <a:spcPts val="0"/>
                </a:spcBef>
                <a:spcAft>
                  <a:spcPts val="0"/>
                </a:spcAft>
                <a:defRPr/>
              </a:pPr>
              <a:r>
                <a:rPr lang="en-US" sz="900" dirty="0">
                  <a:solidFill>
                    <a:srgbClr val="FFFFFF"/>
                  </a:solidFill>
                  <a:latin typeface="Calibri"/>
                  <a:ea typeface="ＭＳ 明朝"/>
                  <a:cs typeface="Lucida Grande"/>
                </a:rPr>
                <a:t>ENTRY POINTS</a:t>
              </a:r>
              <a:endParaRPr lang="en-US" sz="1200" dirty="0">
                <a:solidFill>
                  <a:schemeClr val="dk1"/>
                </a:solidFill>
                <a:latin typeface="+mn-lt"/>
                <a:ea typeface="ＭＳ 明朝"/>
                <a:cs typeface="Times New Roman"/>
              </a:endParaRPr>
            </a:p>
          </p:txBody>
        </p:sp>
        <p:sp>
          <p:nvSpPr>
            <p:cNvPr id="23" name="Text Box 12"/>
            <p:cNvSpPr txBox="1">
              <a:spLocks noChangeArrowheads="1"/>
            </p:cNvSpPr>
            <p:nvPr/>
          </p:nvSpPr>
          <p:spPr bwMode="auto">
            <a:xfrm rot="-5400000">
              <a:off x="981561" y="2823112"/>
              <a:ext cx="1256147" cy="228420"/>
            </a:xfrm>
            <a:prstGeom prst="rect">
              <a:avLst/>
            </a:prstGeom>
            <a:gradFill rotWithShape="1">
              <a:gsLst>
                <a:gs pos="0">
                  <a:srgbClr val="FFFFFF"/>
                </a:gs>
                <a:gs pos="50000">
                  <a:srgbClr val="C0504D">
                    <a:alpha val="89999"/>
                  </a:srgbClr>
                </a:gs>
                <a:gs pos="100000">
                  <a:srgbClr val="FFFFFF">
                    <a:alpha val="79999"/>
                  </a:srgbClr>
                </a:gs>
              </a:gsLst>
              <a:lin ang="0" scaled="1"/>
            </a:gradFill>
            <a:ln w="9525">
              <a:noFill/>
              <a:miter lim="800000"/>
              <a:headEnd/>
              <a:tailEnd/>
            </a:ln>
            <a:effectLst>
              <a:outerShdw dist="38100" algn="tl" rotWithShape="0">
                <a:srgbClr val="808080">
                  <a:alpha val="42999"/>
                </a:srgbClr>
              </a:outerShdw>
            </a:effectLst>
          </p:spPr>
          <p:txBody>
            <a:bodyPr/>
            <a:lstStyle/>
            <a:p>
              <a:pPr algn="ctr">
                <a:spcBef>
                  <a:spcPts val="0"/>
                </a:spcBef>
                <a:spcAft>
                  <a:spcPts val="0"/>
                </a:spcAft>
                <a:defRPr/>
              </a:pPr>
              <a:r>
                <a:rPr lang="en-US" sz="900">
                  <a:solidFill>
                    <a:srgbClr val="000000"/>
                  </a:solidFill>
                  <a:latin typeface="Calibri"/>
                  <a:ea typeface="ＭＳ 明朝"/>
                  <a:cs typeface="Lucida Grande"/>
                </a:rPr>
                <a:t>ACTIVITIES</a:t>
              </a:r>
              <a:endParaRPr lang="en-US" sz="1200">
                <a:solidFill>
                  <a:schemeClr val="dk1"/>
                </a:solidFill>
                <a:latin typeface="+mn-lt"/>
                <a:ea typeface="ＭＳ 明朝"/>
                <a:cs typeface="Times New Roman"/>
              </a:endParaRPr>
            </a:p>
          </p:txBody>
        </p:sp>
        <p:sp>
          <p:nvSpPr>
            <p:cNvPr id="24" name="Text Box 16"/>
            <p:cNvSpPr txBox="1">
              <a:spLocks noChangeArrowheads="1"/>
            </p:cNvSpPr>
            <p:nvPr/>
          </p:nvSpPr>
          <p:spPr bwMode="auto">
            <a:xfrm rot="-5400000">
              <a:off x="1319560" y="4233489"/>
              <a:ext cx="685171" cy="228420"/>
            </a:xfrm>
            <a:prstGeom prst="rect">
              <a:avLst/>
            </a:prstGeom>
            <a:solidFill>
              <a:srgbClr val="E6E0EC"/>
            </a:solidFill>
            <a:ln w="9525">
              <a:solidFill>
                <a:schemeClr val="tx1"/>
              </a:solidFill>
              <a:miter lim="800000"/>
              <a:headEnd/>
              <a:tailEnd/>
            </a:ln>
            <a:effectLst>
              <a:outerShdw dist="38100" algn="tl" rotWithShape="0">
                <a:srgbClr val="808080">
                  <a:alpha val="42999"/>
                </a:srgbClr>
              </a:outerShdw>
            </a:effectLst>
          </p:spPr>
          <p:txBody>
            <a:bodyPr/>
            <a:lstStyle/>
            <a:p>
              <a:pPr algn="ctr">
                <a:spcBef>
                  <a:spcPts val="0"/>
                </a:spcBef>
                <a:spcAft>
                  <a:spcPts val="0"/>
                </a:spcAft>
                <a:defRPr/>
              </a:pPr>
              <a:r>
                <a:rPr lang="en-US" sz="900" dirty="0">
                  <a:solidFill>
                    <a:srgbClr val="000000"/>
                  </a:solidFill>
                  <a:latin typeface="Calibri"/>
                  <a:ea typeface="ＭＳ 明朝"/>
                  <a:cs typeface="Lucida Grande"/>
                </a:rPr>
                <a:t>PROJECT</a:t>
              </a:r>
              <a:endParaRPr lang="en-US" sz="1200" dirty="0">
                <a:solidFill>
                  <a:schemeClr val="dk1"/>
                </a:solidFill>
                <a:latin typeface="+mn-lt"/>
                <a:ea typeface="ＭＳ 明朝"/>
                <a:cs typeface="Times New Roman"/>
              </a:endParaRPr>
            </a:p>
          </p:txBody>
        </p:sp>
        <p:sp>
          <p:nvSpPr>
            <p:cNvPr id="25" name="Text Box 17"/>
            <p:cNvSpPr txBox="1">
              <a:spLocks noChangeArrowheads="1"/>
            </p:cNvSpPr>
            <p:nvPr/>
          </p:nvSpPr>
          <p:spPr bwMode="auto">
            <a:xfrm rot="-5400000">
              <a:off x="1324811" y="5034168"/>
              <a:ext cx="685171" cy="228420"/>
            </a:xfrm>
            <a:prstGeom prst="rect">
              <a:avLst/>
            </a:prstGeom>
            <a:solidFill>
              <a:srgbClr val="604A7B"/>
            </a:solidFill>
            <a:ln w="9525">
              <a:solidFill>
                <a:schemeClr val="bg1"/>
              </a:solidFill>
              <a:miter lim="800000"/>
              <a:headEnd/>
              <a:tailEnd/>
            </a:ln>
            <a:effectLst>
              <a:outerShdw dist="38100" algn="tl" rotWithShape="0">
                <a:srgbClr val="808080">
                  <a:alpha val="42999"/>
                </a:srgbClr>
              </a:outerShdw>
            </a:effectLst>
          </p:spPr>
          <p:txBody>
            <a:bodyPr/>
            <a:lstStyle/>
            <a:p>
              <a:pPr algn="ctr">
                <a:spcBef>
                  <a:spcPts val="0"/>
                </a:spcBef>
                <a:spcAft>
                  <a:spcPts val="0"/>
                </a:spcAft>
                <a:defRPr/>
              </a:pPr>
              <a:r>
                <a:rPr lang="en-US" sz="900">
                  <a:solidFill>
                    <a:srgbClr val="FFFFFF"/>
                  </a:solidFill>
                  <a:latin typeface="Calibri"/>
                  <a:ea typeface="ＭＳ 明朝"/>
                  <a:cs typeface="Lucida Grande"/>
                </a:rPr>
                <a:t>FLAGSHIP</a:t>
              </a:r>
              <a:endParaRPr lang="en-US" sz="1200">
                <a:solidFill>
                  <a:schemeClr val="dk1"/>
                </a:solidFill>
                <a:latin typeface="+mn-lt"/>
                <a:ea typeface="ＭＳ 明朝"/>
                <a:cs typeface="Times New Roman"/>
              </a:endParaRPr>
            </a:p>
          </p:txBody>
        </p:sp>
        <p:sp>
          <p:nvSpPr>
            <p:cNvPr id="26" name="Text Box 22"/>
            <p:cNvSpPr txBox="1">
              <a:spLocks noChangeArrowheads="1"/>
            </p:cNvSpPr>
            <p:nvPr/>
          </p:nvSpPr>
          <p:spPr bwMode="auto">
            <a:xfrm>
              <a:off x="6334253" y="1736959"/>
              <a:ext cx="1828672" cy="342585"/>
            </a:xfrm>
            <a:prstGeom prst="rect">
              <a:avLst/>
            </a:prstGeom>
            <a:solidFill>
              <a:schemeClr val="tx2">
                <a:alpha val="50195"/>
              </a:schemeClr>
            </a:solidFill>
            <a:ln w="9525">
              <a:noFill/>
              <a:miter lim="800000"/>
              <a:headEnd/>
              <a:tailEnd/>
            </a:ln>
            <a:effectLst>
              <a:outerShdw dist="38100" dir="2700000" algn="tl" rotWithShape="0">
                <a:srgbClr val="808080">
                  <a:alpha val="42999"/>
                </a:srgbClr>
              </a:outerShdw>
            </a:effectLst>
          </p:spPr>
          <p:txBody>
            <a:bodyPr/>
            <a:lstStyle/>
            <a:p>
              <a:pPr algn="ctr">
                <a:spcBef>
                  <a:spcPts val="0"/>
                </a:spcBef>
                <a:spcAft>
                  <a:spcPts val="0"/>
                </a:spcAft>
                <a:defRPr/>
              </a:pPr>
              <a:r>
                <a:rPr lang="en-US" sz="800">
                  <a:solidFill>
                    <a:srgbClr val="FFFFFF"/>
                  </a:solidFill>
                  <a:latin typeface="Calibri"/>
                  <a:ea typeface="ＭＳ 明朝"/>
                  <a:cs typeface="Lucida Grande"/>
                </a:rPr>
                <a:t>More connected institutions, participation, legitimacy</a:t>
              </a:r>
              <a:endParaRPr lang="en-US" sz="1200">
                <a:solidFill>
                  <a:schemeClr val="dk1"/>
                </a:solidFill>
                <a:latin typeface="+mn-lt"/>
                <a:ea typeface="ＭＳ 明朝"/>
                <a:cs typeface="Times New Roman"/>
              </a:endParaRPr>
            </a:p>
          </p:txBody>
        </p:sp>
        <p:sp>
          <p:nvSpPr>
            <p:cNvPr id="27" name="Text Box 23"/>
            <p:cNvSpPr txBox="1">
              <a:spLocks noChangeArrowheads="1"/>
            </p:cNvSpPr>
            <p:nvPr/>
          </p:nvSpPr>
          <p:spPr bwMode="auto">
            <a:xfrm>
              <a:off x="2334277" y="1736959"/>
              <a:ext cx="1942883" cy="342585"/>
            </a:xfrm>
            <a:prstGeom prst="rect">
              <a:avLst/>
            </a:prstGeom>
            <a:solidFill>
              <a:schemeClr val="tx2">
                <a:alpha val="50195"/>
              </a:schemeClr>
            </a:solidFill>
            <a:ln w="9525">
              <a:noFill/>
              <a:miter lim="800000"/>
              <a:headEnd/>
              <a:tailEnd/>
            </a:ln>
            <a:effectLst>
              <a:outerShdw dist="38100" dir="2700000" algn="tl" rotWithShape="0">
                <a:srgbClr val="808080">
                  <a:alpha val="42999"/>
                </a:srgbClr>
              </a:outerShdw>
            </a:effectLst>
          </p:spPr>
          <p:txBody>
            <a:bodyPr/>
            <a:lstStyle/>
            <a:p>
              <a:pPr algn="ctr">
                <a:spcBef>
                  <a:spcPts val="0"/>
                </a:spcBef>
                <a:spcAft>
                  <a:spcPts val="0"/>
                </a:spcAft>
                <a:defRPr/>
              </a:pPr>
              <a:r>
                <a:rPr lang="en-US" sz="800">
                  <a:solidFill>
                    <a:srgbClr val="FFFFFF"/>
                  </a:solidFill>
                  <a:latin typeface="Calibri"/>
                  <a:ea typeface="ＭＳ 明朝"/>
                  <a:cs typeface="Lucida Grande"/>
                </a:rPr>
                <a:t>More relevant scenarios, models, projections</a:t>
              </a:r>
              <a:endParaRPr lang="en-US" sz="1200">
                <a:solidFill>
                  <a:schemeClr val="dk1"/>
                </a:solidFill>
                <a:latin typeface="+mn-lt"/>
                <a:ea typeface="ＭＳ 明朝"/>
                <a:cs typeface="Times New Roman"/>
              </a:endParaRPr>
            </a:p>
          </p:txBody>
        </p:sp>
        <p:sp>
          <p:nvSpPr>
            <p:cNvPr id="28" name="Text Box 25"/>
            <p:cNvSpPr txBox="1">
              <a:spLocks noChangeArrowheads="1"/>
            </p:cNvSpPr>
            <p:nvPr/>
          </p:nvSpPr>
          <p:spPr bwMode="auto">
            <a:xfrm>
              <a:off x="4391370" y="1736959"/>
              <a:ext cx="1828672" cy="342585"/>
            </a:xfrm>
            <a:prstGeom prst="rect">
              <a:avLst/>
            </a:prstGeom>
            <a:solidFill>
              <a:schemeClr val="tx2">
                <a:alpha val="50195"/>
              </a:schemeClr>
            </a:solidFill>
            <a:ln w="9525">
              <a:noFill/>
              <a:miter lim="800000"/>
              <a:headEnd/>
              <a:tailEnd/>
            </a:ln>
            <a:effectLst>
              <a:outerShdw dist="38100" dir="2700000" algn="tl" rotWithShape="0">
                <a:srgbClr val="808080">
                  <a:alpha val="42999"/>
                </a:srgbClr>
              </a:outerShdw>
            </a:effectLst>
          </p:spPr>
          <p:txBody>
            <a:bodyPr/>
            <a:lstStyle/>
            <a:p>
              <a:pPr algn="ctr">
                <a:spcBef>
                  <a:spcPts val="0"/>
                </a:spcBef>
                <a:spcAft>
                  <a:spcPts val="0"/>
                </a:spcAft>
                <a:defRPr/>
              </a:pPr>
              <a:r>
                <a:rPr lang="en-US" sz="800">
                  <a:solidFill>
                    <a:srgbClr val="FFFFFF"/>
                  </a:solidFill>
                  <a:latin typeface="Calibri"/>
                  <a:ea typeface="ＭＳ 明朝"/>
                  <a:cs typeface="Lucida Grande"/>
                </a:rPr>
                <a:t>More granular data, information, knowledge</a:t>
              </a:r>
              <a:endParaRPr lang="en-US" sz="1200">
                <a:solidFill>
                  <a:schemeClr val="dk1"/>
                </a:solidFill>
                <a:latin typeface="+mn-lt"/>
                <a:ea typeface="ＭＳ 明朝"/>
                <a:cs typeface="Times New Roman"/>
              </a:endParaRPr>
            </a:p>
          </p:txBody>
        </p:sp>
        <p:sp>
          <p:nvSpPr>
            <p:cNvPr id="29" name="Text Box 27"/>
            <p:cNvSpPr txBox="1">
              <a:spLocks noChangeArrowheads="1"/>
            </p:cNvSpPr>
            <p:nvPr/>
          </p:nvSpPr>
          <p:spPr bwMode="auto">
            <a:xfrm>
              <a:off x="5305050" y="2658397"/>
              <a:ext cx="1371832" cy="914874"/>
            </a:xfrm>
            <a:prstGeom prst="rect">
              <a:avLst/>
            </a:prstGeom>
            <a:solidFill>
              <a:srgbClr val="F2F2F2"/>
            </a:solidFill>
            <a:ln w="9525">
              <a:noFill/>
              <a:miter lim="800000"/>
              <a:headEnd/>
              <a:tailEnd/>
            </a:ln>
            <a:effectLst>
              <a:outerShdw dist="38100" dir="2700000" algn="tl" rotWithShape="0">
                <a:srgbClr val="808080">
                  <a:alpha val="42999"/>
                </a:srgbClr>
              </a:outerShdw>
            </a:effectLst>
          </p:spPr>
          <p:txBody>
            <a:bodyPr anchor="ctr"/>
            <a:lstStyle/>
            <a:p>
              <a:pPr algn="ctr">
                <a:spcBef>
                  <a:spcPts val="0"/>
                </a:spcBef>
                <a:spcAft>
                  <a:spcPts val="0"/>
                </a:spcAft>
                <a:defRPr/>
              </a:pPr>
              <a:r>
                <a:rPr lang="en-US" sz="600">
                  <a:solidFill>
                    <a:srgbClr val="000000"/>
                  </a:solidFill>
                  <a:latin typeface="Calibri"/>
                  <a:ea typeface="ＭＳ 明朝"/>
                  <a:cs typeface="Lucida Grande"/>
                </a:rPr>
                <a:t>Developing district-level capacity to inform the development of national climate change adaptation and mitigation, agriculture and food security policies and agendas, and to monitor the equitable implementation thereof at sub-national scales</a:t>
              </a:r>
              <a:endParaRPr lang="en-US" sz="1200">
                <a:solidFill>
                  <a:schemeClr val="dk1"/>
                </a:solidFill>
                <a:latin typeface="+mn-lt"/>
                <a:ea typeface="ＭＳ 明朝"/>
                <a:cs typeface="Times New Roman"/>
              </a:endParaRPr>
            </a:p>
          </p:txBody>
        </p:sp>
        <p:sp>
          <p:nvSpPr>
            <p:cNvPr id="30" name="Text Box 29"/>
            <p:cNvSpPr txBox="1">
              <a:spLocks noChangeArrowheads="1"/>
            </p:cNvSpPr>
            <p:nvPr/>
          </p:nvSpPr>
          <p:spPr bwMode="auto">
            <a:xfrm>
              <a:off x="3819008" y="2658397"/>
              <a:ext cx="1371832" cy="914874"/>
            </a:xfrm>
            <a:prstGeom prst="rect">
              <a:avLst/>
            </a:prstGeom>
            <a:solidFill>
              <a:srgbClr val="F2F2F2"/>
            </a:solidFill>
            <a:ln w="9525">
              <a:noFill/>
              <a:miter lim="800000"/>
              <a:headEnd/>
              <a:tailEnd/>
            </a:ln>
            <a:effectLst>
              <a:outerShdw dist="38100" dir="2700000" algn="tl" rotWithShape="0">
                <a:srgbClr val="808080">
                  <a:alpha val="42999"/>
                </a:srgbClr>
              </a:outerShdw>
            </a:effectLst>
          </p:spPr>
          <p:txBody>
            <a:bodyPr anchor="ctr"/>
            <a:lstStyle/>
            <a:p>
              <a:pPr algn="ctr">
                <a:spcBef>
                  <a:spcPts val="0"/>
                </a:spcBef>
                <a:spcAft>
                  <a:spcPts val="0"/>
                </a:spcAft>
                <a:defRPr/>
              </a:pPr>
              <a:r>
                <a:rPr lang="en-US" sz="600">
                  <a:solidFill>
                    <a:srgbClr val="000000"/>
                  </a:solidFill>
                  <a:latin typeface="Calibri"/>
                  <a:ea typeface="ＭＳ 明朝"/>
                  <a:cs typeface="Lucida Grande"/>
                </a:rPr>
                <a:t>Wall-to-wall mapping of the institutional and socio-economic landscape for the co-production of climate-smart farm services at scale, with the gender-disaggregated village as the target granularity</a:t>
              </a:r>
              <a:endParaRPr lang="en-US" sz="1200">
                <a:solidFill>
                  <a:schemeClr val="dk1"/>
                </a:solidFill>
                <a:latin typeface="+mn-lt"/>
                <a:ea typeface="ＭＳ 明朝"/>
                <a:cs typeface="Times New Roman"/>
              </a:endParaRPr>
            </a:p>
          </p:txBody>
        </p:sp>
        <p:sp>
          <p:nvSpPr>
            <p:cNvPr id="31" name="Text Box 31"/>
            <p:cNvSpPr txBox="1">
              <a:spLocks noChangeArrowheads="1"/>
            </p:cNvSpPr>
            <p:nvPr/>
          </p:nvSpPr>
          <p:spPr bwMode="auto">
            <a:xfrm>
              <a:off x="2334277" y="2658397"/>
              <a:ext cx="1370520" cy="914874"/>
            </a:xfrm>
            <a:prstGeom prst="rect">
              <a:avLst/>
            </a:prstGeom>
            <a:solidFill>
              <a:srgbClr val="F2F2F2"/>
            </a:solidFill>
            <a:ln w="9525">
              <a:noFill/>
              <a:miter lim="800000"/>
              <a:headEnd/>
              <a:tailEnd/>
            </a:ln>
            <a:effectLst>
              <a:outerShdw dist="38100" dir="2700000" algn="tl" rotWithShape="0">
                <a:srgbClr val="808080">
                  <a:alpha val="42999"/>
                </a:srgbClr>
              </a:outerShdw>
            </a:effectLst>
          </p:spPr>
          <p:txBody>
            <a:bodyPr anchor="ctr"/>
            <a:lstStyle/>
            <a:p>
              <a:pPr algn="ctr">
                <a:spcBef>
                  <a:spcPts val="0"/>
                </a:spcBef>
                <a:spcAft>
                  <a:spcPts val="0"/>
                </a:spcAft>
                <a:defRPr/>
              </a:pPr>
              <a:r>
                <a:rPr lang="en-US" sz="600" dirty="0">
                  <a:solidFill>
                    <a:srgbClr val="000000"/>
                  </a:solidFill>
                  <a:latin typeface="Calibri"/>
                  <a:ea typeface="ＭＳ 明朝"/>
                  <a:cs typeface="Lucida Grande"/>
                </a:rPr>
                <a:t>Increasing the salience, relevance and legitimacy of projections of climate change impacts on agriculture and food security using integrated assessment methods with state-of-the art climate, crop and economic models parameterized at the district scale</a:t>
              </a:r>
              <a:endParaRPr lang="en-US" sz="1200" dirty="0">
                <a:solidFill>
                  <a:schemeClr val="dk1"/>
                </a:solidFill>
                <a:latin typeface="+mn-lt"/>
                <a:ea typeface="ＭＳ 明朝"/>
                <a:cs typeface="Times New Roman"/>
              </a:endParaRPr>
            </a:p>
          </p:txBody>
        </p:sp>
        <p:sp>
          <p:nvSpPr>
            <p:cNvPr id="32" name="Text Box 33"/>
            <p:cNvSpPr txBox="1">
              <a:spLocks noChangeArrowheads="1"/>
            </p:cNvSpPr>
            <p:nvPr/>
          </p:nvSpPr>
          <p:spPr bwMode="auto">
            <a:xfrm>
              <a:off x="6791093" y="2658397"/>
              <a:ext cx="1371832" cy="914874"/>
            </a:xfrm>
            <a:prstGeom prst="rect">
              <a:avLst/>
            </a:prstGeom>
            <a:solidFill>
              <a:srgbClr val="F2F2F2"/>
            </a:solidFill>
            <a:ln w="9525">
              <a:noFill/>
              <a:miter lim="800000"/>
              <a:headEnd/>
              <a:tailEnd/>
            </a:ln>
            <a:effectLst>
              <a:outerShdw dist="38100" dir="2700000" algn="tl" rotWithShape="0">
                <a:srgbClr val="808080">
                  <a:alpha val="42999"/>
                </a:srgbClr>
              </a:outerShdw>
            </a:effectLst>
          </p:spPr>
          <p:txBody>
            <a:bodyPr anchor="ctr"/>
            <a:lstStyle/>
            <a:p>
              <a:pPr algn="ctr"/>
              <a:r>
                <a:rPr lang="en-US" sz="600">
                  <a:solidFill>
                    <a:srgbClr val="000000"/>
                  </a:solidFill>
                  <a:latin typeface="Calibri" pitchFamily="34" charset="0"/>
                  <a:ea typeface="MS Mincho" pitchFamily="49" charset="-128"/>
                </a:rPr>
                <a:t>Establishing effective monitoring and evaluation systems within national platforms for science-policy dialogue, to quantify social returns on investments, geographical and thematic gaps in funding, and to improve users' access to climate adaptation resources</a:t>
              </a:r>
              <a:endParaRPr lang="en-US" sz="1200">
                <a:solidFill>
                  <a:srgbClr val="000000"/>
                </a:solidFill>
                <a:latin typeface="Calibri" pitchFamily="34" charset="0"/>
                <a:ea typeface="MS Mincho" pitchFamily="49" charset="-128"/>
                <a:cs typeface="Times New Roman" pitchFamily="18" charset="0"/>
              </a:endParaRPr>
            </a:p>
          </p:txBody>
        </p:sp>
        <p:sp>
          <p:nvSpPr>
            <p:cNvPr id="33" name="Text Box 30"/>
            <p:cNvSpPr txBox="1">
              <a:spLocks noChangeArrowheads="1"/>
            </p:cNvSpPr>
            <p:nvPr/>
          </p:nvSpPr>
          <p:spPr bwMode="auto">
            <a:xfrm>
              <a:off x="2334277" y="2309248"/>
              <a:ext cx="1370520" cy="342585"/>
            </a:xfrm>
            <a:prstGeom prst="rect">
              <a:avLst/>
            </a:prstGeom>
            <a:solidFill>
              <a:schemeClr val="accent2">
                <a:alpha val="79999"/>
              </a:schemeClr>
            </a:solidFill>
            <a:ln w="9525">
              <a:solidFill>
                <a:schemeClr val="tx1"/>
              </a:solidFill>
              <a:miter lim="800000"/>
              <a:headEnd/>
              <a:tailEnd/>
            </a:ln>
            <a:effectLst>
              <a:outerShdw dist="38100" dir="2700000" algn="tl" rotWithShape="0">
                <a:srgbClr val="808080">
                  <a:alpha val="42999"/>
                </a:srgbClr>
              </a:outerShdw>
            </a:effectLst>
          </p:spPr>
          <p:txBody>
            <a:bodyPr/>
            <a:lstStyle/>
            <a:p>
              <a:pPr algn="ctr">
                <a:spcBef>
                  <a:spcPts val="0"/>
                </a:spcBef>
                <a:spcAft>
                  <a:spcPts val="0"/>
                </a:spcAft>
                <a:defRPr/>
              </a:pPr>
              <a:r>
                <a:rPr lang="en-US" sz="800" b="1">
                  <a:solidFill>
                    <a:srgbClr val="000000"/>
                  </a:solidFill>
                  <a:latin typeface="Lucida Grande"/>
                  <a:ea typeface="ＭＳ 明朝"/>
                  <a:cs typeface="Times New Roman"/>
                </a:rPr>
                <a:t>IMPROVE FORESIGHT INSTRUMENTS</a:t>
              </a:r>
              <a:endParaRPr lang="en-US" sz="1200">
                <a:solidFill>
                  <a:schemeClr val="dk1"/>
                </a:solidFill>
                <a:latin typeface="+mn-lt"/>
                <a:ea typeface="ＭＳ 明朝"/>
                <a:cs typeface="Times New Roman"/>
              </a:endParaRPr>
            </a:p>
          </p:txBody>
        </p:sp>
        <p:sp>
          <p:nvSpPr>
            <p:cNvPr id="34" name="Text Box 26"/>
            <p:cNvSpPr txBox="1">
              <a:spLocks noChangeArrowheads="1"/>
            </p:cNvSpPr>
            <p:nvPr/>
          </p:nvSpPr>
          <p:spPr bwMode="auto">
            <a:xfrm>
              <a:off x="5305050" y="2309248"/>
              <a:ext cx="1371832" cy="342585"/>
            </a:xfrm>
            <a:prstGeom prst="rect">
              <a:avLst/>
            </a:prstGeom>
            <a:solidFill>
              <a:schemeClr val="accent2">
                <a:alpha val="79999"/>
              </a:schemeClr>
            </a:solidFill>
            <a:ln w="9525">
              <a:solidFill>
                <a:schemeClr val="tx1"/>
              </a:solidFill>
              <a:miter lim="800000"/>
              <a:headEnd/>
              <a:tailEnd/>
            </a:ln>
            <a:effectLst>
              <a:outerShdw dist="38100" dir="2700000" algn="tl" rotWithShape="0">
                <a:srgbClr val="808080">
                  <a:alpha val="42999"/>
                </a:srgbClr>
              </a:outerShdw>
            </a:effectLst>
          </p:spPr>
          <p:txBody>
            <a:bodyPr/>
            <a:lstStyle/>
            <a:p>
              <a:pPr algn="ctr">
                <a:spcBef>
                  <a:spcPts val="0"/>
                </a:spcBef>
                <a:spcAft>
                  <a:spcPts val="0"/>
                </a:spcAft>
                <a:defRPr/>
              </a:pPr>
              <a:r>
                <a:rPr lang="en-US" sz="800" b="1">
                  <a:solidFill>
                    <a:srgbClr val="000000"/>
                  </a:solidFill>
                  <a:latin typeface="Lucida Grande"/>
                  <a:ea typeface="ＭＳ 明朝"/>
                  <a:cs typeface="Times New Roman"/>
                </a:rPr>
                <a:t>ANCHOR PLATFORMS IN CONTEXT</a:t>
              </a:r>
              <a:endParaRPr lang="en-US" sz="1200">
                <a:solidFill>
                  <a:schemeClr val="dk1"/>
                </a:solidFill>
                <a:latin typeface="+mn-lt"/>
                <a:ea typeface="ＭＳ 明朝"/>
                <a:cs typeface="Times New Roman"/>
              </a:endParaRPr>
            </a:p>
          </p:txBody>
        </p:sp>
        <p:sp>
          <p:nvSpPr>
            <p:cNvPr id="35" name="Text Box 28"/>
            <p:cNvSpPr txBox="1">
              <a:spLocks noChangeArrowheads="1"/>
            </p:cNvSpPr>
            <p:nvPr/>
          </p:nvSpPr>
          <p:spPr bwMode="auto">
            <a:xfrm>
              <a:off x="3819008" y="2309248"/>
              <a:ext cx="1371832" cy="342585"/>
            </a:xfrm>
            <a:prstGeom prst="rect">
              <a:avLst/>
            </a:prstGeom>
            <a:solidFill>
              <a:schemeClr val="accent2">
                <a:alpha val="79999"/>
              </a:schemeClr>
            </a:solidFill>
            <a:ln w="9525">
              <a:solidFill>
                <a:schemeClr val="tx1"/>
              </a:solidFill>
              <a:miter lim="800000"/>
              <a:headEnd/>
              <a:tailEnd/>
            </a:ln>
            <a:effectLst>
              <a:outerShdw dist="38100" dir="2700000" algn="tl" rotWithShape="0">
                <a:srgbClr val="808080">
                  <a:alpha val="42999"/>
                </a:srgbClr>
              </a:outerShdw>
            </a:effectLst>
          </p:spPr>
          <p:txBody>
            <a:bodyPr/>
            <a:lstStyle/>
            <a:p>
              <a:pPr algn="ctr">
                <a:spcBef>
                  <a:spcPts val="0"/>
                </a:spcBef>
                <a:spcAft>
                  <a:spcPts val="0"/>
                </a:spcAft>
                <a:defRPr/>
              </a:pPr>
              <a:r>
                <a:rPr lang="en-US" sz="800" b="1">
                  <a:solidFill>
                    <a:srgbClr val="000000"/>
                  </a:solidFill>
                  <a:latin typeface="Lucida Grande"/>
                  <a:ea typeface="ＭＳ 明朝"/>
                  <a:cs typeface="Times New Roman"/>
                </a:rPr>
                <a:t>LAY THE GROUND FOR CO-PRODUCTION</a:t>
              </a:r>
              <a:endParaRPr lang="en-US" sz="1200">
                <a:solidFill>
                  <a:schemeClr val="dk1"/>
                </a:solidFill>
                <a:latin typeface="+mn-lt"/>
                <a:ea typeface="ＭＳ 明朝"/>
                <a:cs typeface="Times New Roman"/>
              </a:endParaRPr>
            </a:p>
          </p:txBody>
        </p:sp>
        <p:sp>
          <p:nvSpPr>
            <p:cNvPr id="36" name="Text Box 32"/>
            <p:cNvSpPr txBox="1">
              <a:spLocks noChangeArrowheads="1"/>
            </p:cNvSpPr>
            <p:nvPr/>
          </p:nvSpPr>
          <p:spPr bwMode="auto">
            <a:xfrm>
              <a:off x="6791093" y="2309248"/>
              <a:ext cx="1371832" cy="342585"/>
            </a:xfrm>
            <a:prstGeom prst="rect">
              <a:avLst/>
            </a:prstGeom>
            <a:solidFill>
              <a:schemeClr val="accent2">
                <a:alpha val="79999"/>
              </a:schemeClr>
            </a:solidFill>
            <a:ln w="9525">
              <a:solidFill>
                <a:schemeClr val="tx1"/>
              </a:solidFill>
              <a:miter lim="800000"/>
              <a:headEnd/>
              <a:tailEnd/>
            </a:ln>
            <a:effectLst>
              <a:outerShdw dist="38100" dir="2700000" algn="tl" rotWithShape="0">
                <a:srgbClr val="808080">
                  <a:alpha val="42999"/>
                </a:srgbClr>
              </a:outerShdw>
            </a:effectLst>
          </p:spPr>
          <p:txBody>
            <a:bodyPr/>
            <a:lstStyle/>
            <a:p>
              <a:pPr algn="ctr">
                <a:spcBef>
                  <a:spcPts val="0"/>
                </a:spcBef>
                <a:spcAft>
                  <a:spcPts val="0"/>
                </a:spcAft>
                <a:defRPr/>
              </a:pPr>
              <a:r>
                <a:rPr lang="en-US" sz="800" b="1">
                  <a:solidFill>
                    <a:srgbClr val="000000"/>
                  </a:solidFill>
                  <a:latin typeface="Lucida Grande"/>
                  <a:ea typeface="ＭＳ 明朝"/>
                  <a:cs typeface="Times New Roman"/>
                </a:rPr>
                <a:t>LEVERAGE TOWARDS SCALE</a:t>
              </a:r>
              <a:endParaRPr lang="en-US" sz="1200">
                <a:solidFill>
                  <a:schemeClr val="dk1"/>
                </a:solidFill>
                <a:latin typeface="+mn-lt"/>
                <a:ea typeface="ＭＳ 明朝"/>
                <a:cs typeface="Times New Roman"/>
              </a:endParaRPr>
            </a:p>
          </p:txBody>
        </p:sp>
        <p:sp>
          <p:nvSpPr>
            <p:cNvPr id="37" name="Text Box 5"/>
            <p:cNvSpPr txBox="1">
              <a:spLocks noChangeArrowheads="1"/>
            </p:cNvSpPr>
            <p:nvPr/>
          </p:nvSpPr>
          <p:spPr bwMode="auto">
            <a:xfrm>
              <a:off x="2334277" y="4233504"/>
              <a:ext cx="2856562" cy="456781"/>
            </a:xfrm>
            <a:prstGeom prst="rect">
              <a:avLst/>
            </a:prstGeom>
            <a:solidFill>
              <a:srgbClr val="E6E0EC"/>
            </a:solidFill>
            <a:ln w="9525">
              <a:solidFill>
                <a:schemeClr val="tx1"/>
              </a:solidFill>
              <a:miter lim="800000"/>
              <a:headEnd/>
              <a:tailEnd/>
            </a:ln>
            <a:effectLst>
              <a:outerShdw dist="38100" dir="2700000" algn="tl" rotWithShape="0">
                <a:srgbClr val="808080">
                  <a:alpha val="42999"/>
                </a:srgbClr>
              </a:outerShdw>
            </a:effectLst>
          </p:spPr>
          <p:txBody>
            <a:bodyPr anchor="ctr"/>
            <a:lstStyle/>
            <a:p>
              <a:pPr algn="ctr">
                <a:spcBef>
                  <a:spcPts val="0"/>
                </a:spcBef>
                <a:spcAft>
                  <a:spcPts val="0"/>
                </a:spcAft>
                <a:defRPr/>
              </a:pPr>
              <a:r>
                <a:rPr lang="en-US" sz="600">
                  <a:solidFill>
                    <a:srgbClr val="000000"/>
                  </a:solidFill>
                  <a:latin typeface="Calibri"/>
                  <a:ea typeface="ＭＳ 明朝"/>
                  <a:cs typeface="Lucida Grande"/>
                </a:rPr>
                <a:t>National science-policy exchange platforms use up-to-date, granular and relevant knowledge generated at national and local (district) levels for their sectorial adaptation and mitigation plans country-wide</a:t>
              </a:r>
              <a:endParaRPr lang="en-US" sz="1200">
                <a:solidFill>
                  <a:schemeClr val="dk1"/>
                </a:solidFill>
                <a:latin typeface="+mn-lt"/>
                <a:ea typeface="ＭＳ 明朝"/>
                <a:cs typeface="Times New Roman"/>
              </a:endParaRPr>
            </a:p>
          </p:txBody>
        </p:sp>
        <p:sp>
          <p:nvSpPr>
            <p:cNvPr id="38" name="Text Box 6"/>
            <p:cNvSpPr txBox="1">
              <a:spLocks noChangeArrowheads="1"/>
            </p:cNvSpPr>
            <p:nvPr/>
          </p:nvSpPr>
          <p:spPr bwMode="auto">
            <a:xfrm>
              <a:off x="5305050" y="4233504"/>
              <a:ext cx="2857875" cy="456781"/>
            </a:xfrm>
            <a:prstGeom prst="rect">
              <a:avLst/>
            </a:prstGeom>
            <a:solidFill>
              <a:srgbClr val="E6E0EC"/>
            </a:solidFill>
            <a:ln w="9525">
              <a:solidFill>
                <a:schemeClr val="tx1"/>
              </a:solidFill>
              <a:miter lim="800000"/>
              <a:headEnd/>
              <a:tailEnd/>
            </a:ln>
            <a:effectLst>
              <a:outerShdw dist="38100" dir="2700000" algn="tl" rotWithShape="0">
                <a:srgbClr val="808080">
                  <a:alpha val="42999"/>
                </a:srgbClr>
              </a:outerShdw>
            </a:effectLst>
          </p:spPr>
          <p:txBody>
            <a:bodyPr anchor="ctr"/>
            <a:lstStyle/>
            <a:p>
              <a:pPr algn="ctr">
                <a:spcBef>
                  <a:spcPts val="0"/>
                </a:spcBef>
                <a:spcAft>
                  <a:spcPts val="0"/>
                </a:spcAft>
                <a:defRPr/>
              </a:pPr>
              <a:r>
                <a:rPr lang="en-US" sz="600">
                  <a:solidFill>
                    <a:srgbClr val="000000"/>
                  </a:solidFill>
                  <a:latin typeface="Calibri"/>
                  <a:ea typeface="ＭＳ 明朝"/>
                  <a:cs typeface="Lucida Grande"/>
                </a:rPr>
                <a:t>National research, extension partners and policy makers are enabled to develop and utilize tools and knowledge, scenarios and decision- support mechanisms to prioritize national investments</a:t>
              </a:r>
              <a:endParaRPr lang="en-US" sz="1200">
                <a:solidFill>
                  <a:schemeClr val="dk1"/>
                </a:solidFill>
                <a:latin typeface="+mn-lt"/>
                <a:ea typeface="ＭＳ 明朝"/>
                <a:cs typeface="Times New Roman"/>
              </a:endParaRPr>
            </a:p>
          </p:txBody>
        </p:sp>
        <p:sp>
          <p:nvSpPr>
            <p:cNvPr id="39" name="Text Box 46"/>
            <p:cNvSpPr txBox="1">
              <a:spLocks noChangeArrowheads="1"/>
            </p:cNvSpPr>
            <p:nvPr/>
          </p:nvSpPr>
          <p:spPr bwMode="auto">
            <a:xfrm>
              <a:off x="2334277" y="4005113"/>
              <a:ext cx="2856562" cy="228390"/>
            </a:xfrm>
            <a:prstGeom prst="rect">
              <a:avLst/>
            </a:prstGeom>
            <a:solidFill>
              <a:schemeClr val="tx1"/>
            </a:solidFill>
            <a:ln w="9525">
              <a:solidFill>
                <a:schemeClr val="tx1"/>
              </a:solidFill>
              <a:miter lim="800000"/>
              <a:headEnd/>
              <a:tailEnd/>
            </a:ln>
            <a:effectLst>
              <a:outerShdw dist="38100" dir="2700000" algn="tl" rotWithShape="0">
                <a:srgbClr val="808080">
                  <a:alpha val="42999"/>
                </a:srgbClr>
              </a:outerShdw>
            </a:effectLst>
          </p:spPr>
          <p:txBody>
            <a:bodyPr anchor="ctr"/>
            <a:lstStyle/>
            <a:p>
              <a:pPr algn="ctr">
                <a:spcBef>
                  <a:spcPts val="0"/>
                </a:spcBef>
                <a:spcAft>
                  <a:spcPts val="0"/>
                </a:spcAft>
                <a:defRPr/>
              </a:pPr>
              <a:r>
                <a:rPr lang="en-US" sz="800">
                  <a:solidFill>
                    <a:srgbClr val="E5DFEC"/>
                  </a:solidFill>
                  <a:latin typeface="Lucida Grande"/>
                  <a:ea typeface="ＭＳ 明朝"/>
                  <a:cs typeface="Times New Roman"/>
                </a:rPr>
                <a:t>RELEVANT KNOWLEDGE IN POLICY PLANNING</a:t>
              </a:r>
              <a:endParaRPr lang="en-US" sz="1200">
                <a:solidFill>
                  <a:schemeClr val="dk1"/>
                </a:solidFill>
                <a:latin typeface="+mn-lt"/>
                <a:ea typeface="ＭＳ 明朝"/>
                <a:cs typeface="Times New Roman"/>
              </a:endParaRPr>
            </a:p>
          </p:txBody>
        </p:sp>
        <p:sp>
          <p:nvSpPr>
            <p:cNvPr id="40" name="Text Box 47"/>
            <p:cNvSpPr txBox="1">
              <a:spLocks noChangeArrowheads="1"/>
            </p:cNvSpPr>
            <p:nvPr/>
          </p:nvSpPr>
          <p:spPr bwMode="auto">
            <a:xfrm>
              <a:off x="5305050" y="4005113"/>
              <a:ext cx="2857875" cy="228390"/>
            </a:xfrm>
            <a:prstGeom prst="rect">
              <a:avLst/>
            </a:prstGeom>
            <a:solidFill>
              <a:schemeClr val="tx1"/>
            </a:solidFill>
            <a:ln w="9525">
              <a:solidFill>
                <a:schemeClr val="tx1"/>
              </a:solidFill>
              <a:miter lim="800000"/>
              <a:headEnd/>
              <a:tailEnd/>
            </a:ln>
            <a:effectLst>
              <a:outerShdw dist="38100" dir="2700000" algn="tl" rotWithShape="0">
                <a:srgbClr val="808080">
                  <a:alpha val="42999"/>
                </a:srgbClr>
              </a:outerShdw>
            </a:effectLst>
          </p:spPr>
          <p:txBody>
            <a:bodyPr anchor="ctr"/>
            <a:lstStyle/>
            <a:p>
              <a:pPr algn="ctr">
                <a:spcBef>
                  <a:spcPts val="0"/>
                </a:spcBef>
                <a:spcAft>
                  <a:spcPts val="0"/>
                </a:spcAft>
                <a:defRPr/>
              </a:pPr>
              <a:r>
                <a:rPr lang="en-US" sz="800">
                  <a:solidFill>
                    <a:srgbClr val="E5DFEC"/>
                  </a:solidFill>
                  <a:latin typeface="Lucida Grande"/>
                  <a:ea typeface="ＭＳ 明朝"/>
                  <a:cs typeface="Times New Roman"/>
                </a:rPr>
                <a:t>STRONGER CAPACITY TO PRIORITIZE AND DECIDE</a:t>
              </a:r>
              <a:endParaRPr lang="en-US" sz="1200">
                <a:solidFill>
                  <a:schemeClr val="dk1"/>
                </a:solidFill>
                <a:latin typeface="+mn-lt"/>
                <a:ea typeface="ＭＳ 明朝"/>
                <a:cs typeface="Times New Roman"/>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353"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100360"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pic>
        <p:nvPicPr>
          <p:cNvPr id="100354" name="Picture 1" descr="971018_10151780846867556_639253564_n.jpg"/>
          <p:cNvPicPr>
            <a:picLocks noChangeAspect="1"/>
          </p:cNvPicPr>
          <p:nvPr/>
        </p:nvPicPr>
        <p:blipFill>
          <a:blip r:embed="rId4"/>
          <a:srcRect/>
          <a:stretch>
            <a:fillRect/>
          </a:stretch>
        </p:blipFill>
        <p:spPr bwMode="auto">
          <a:xfrm>
            <a:off x="611188" y="765175"/>
            <a:ext cx="8350250" cy="2130425"/>
          </a:xfrm>
          <a:prstGeom prst="rect">
            <a:avLst/>
          </a:prstGeom>
          <a:noFill/>
          <a:ln w="9525">
            <a:solidFill>
              <a:schemeClr val="bg1"/>
            </a:solidFill>
            <a:miter lim="800000"/>
            <a:headEnd/>
            <a:tailEnd/>
          </a:ln>
        </p:spPr>
      </p:pic>
      <p:sp>
        <p:nvSpPr>
          <p:cNvPr id="4" name="TextBox 9"/>
          <p:cNvSpPr txBox="1">
            <a:spLocks noChangeArrowheads="1"/>
          </p:cNvSpPr>
          <p:nvPr/>
        </p:nvSpPr>
        <p:spPr bwMode="auto">
          <a:xfrm>
            <a:off x="684213" y="1076325"/>
            <a:ext cx="7920037" cy="5324535"/>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457200" indent="-457200" eaLnBrk="1" fontAlgn="auto" hangingPunct="1">
              <a:spcBef>
                <a:spcPts val="0"/>
              </a:spcBef>
              <a:spcAft>
                <a:spcPts val="0"/>
              </a:spcAft>
              <a:buFont typeface="Arial" pitchFamily="34" charset="0"/>
              <a:buChar char="•"/>
              <a:defRPr/>
            </a:pPr>
            <a:endParaRPr lang="en-IN" sz="2000" dirty="0" smtClean="0">
              <a:latin typeface="+mj-lt"/>
              <a:ea typeface="+mn-ea"/>
            </a:endParaRPr>
          </a:p>
          <a:p>
            <a:pPr marL="457200" indent="-457200" eaLnBrk="1" fontAlgn="auto" hangingPunct="1">
              <a:spcBef>
                <a:spcPts val="0"/>
              </a:spcBef>
              <a:spcAft>
                <a:spcPts val="0"/>
              </a:spcAft>
              <a:buFont typeface="Arial" pitchFamily="34" charset="0"/>
              <a:buChar char="•"/>
              <a:defRPr/>
            </a:pPr>
            <a:endParaRPr lang="en-IN" sz="2000" dirty="0">
              <a:latin typeface="+mj-lt"/>
              <a:ea typeface="+mn-ea"/>
            </a:endParaRPr>
          </a:p>
          <a:p>
            <a:pPr marL="457200" indent="-457200" eaLnBrk="1" fontAlgn="auto" hangingPunct="1">
              <a:spcBef>
                <a:spcPts val="0"/>
              </a:spcBef>
              <a:spcAft>
                <a:spcPts val="0"/>
              </a:spcAft>
              <a:buFont typeface="Arial" pitchFamily="34" charset="0"/>
              <a:buChar char="•"/>
              <a:defRPr/>
            </a:pPr>
            <a:endParaRPr lang="en-IN" sz="2000" dirty="0" smtClean="0">
              <a:latin typeface="+mj-lt"/>
              <a:ea typeface="+mn-ea"/>
            </a:endParaRPr>
          </a:p>
          <a:p>
            <a:pPr marL="457200" indent="-457200" eaLnBrk="1" fontAlgn="auto" hangingPunct="1">
              <a:spcBef>
                <a:spcPts val="0"/>
              </a:spcBef>
              <a:spcAft>
                <a:spcPts val="0"/>
              </a:spcAft>
              <a:buFont typeface="Arial" pitchFamily="34" charset="0"/>
              <a:buChar char="•"/>
              <a:defRPr/>
            </a:pPr>
            <a:endParaRPr lang="en-IN" sz="2000" dirty="0">
              <a:latin typeface="+mj-lt"/>
              <a:ea typeface="+mn-ea"/>
            </a:endParaRPr>
          </a:p>
          <a:p>
            <a:pPr marL="457200" indent="-457200" eaLnBrk="1" fontAlgn="auto" hangingPunct="1">
              <a:spcBef>
                <a:spcPts val="0"/>
              </a:spcBef>
              <a:spcAft>
                <a:spcPts val="0"/>
              </a:spcAft>
              <a:buFont typeface="Arial" pitchFamily="34" charset="0"/>
              <a:buChar char="•"/>
              <a:defRPr/>
            </a:pPr>
            <a:endParaRPr lang="en-IN" sz="2000" dirty="0" smtClean="0">
              <a:latin typeface="+mj-lt"/>
              <a:ea typeface="+mn-ea"/>
            </a:endParaRPr>
          </a:p>
          <a:p>
            <a:pPr marL="457200" indent="-457200" eaLnBrk="1" fontAlgn="auto" hangingPunct="1">
              <a:spcBef>
                <a:spcPts val="0"/>
              </a:spcBef>
              <a:spcAft>
                <a:spcPts val="0"/>
              </a:spcAft>
              <a:buFont typeface="Arial" pitchFamily="34" charset="0"/>
              <a:buChar char="•"/>
              <a:defRPr/>
            </a:pPr>
            <a:endParaRPr lang="en-IN" sz="2000" dirty="0" smtClean="0">
              <a:latin typeface="+mj-lt"/>
              <a:ea typeface="+mn-ea"/>
            </a:endParaRPr>
          </a:p>
          <a:p>
            <a:pPr marL="457200" indent="-457200" eaLnBrk="1" fontAlgn="auto" hangingPunct="1">
              <a:spcBef>
                <a:spcPts val="0"/>
              </a:spcBef>
              <a:spcAft>
                <a:spcPts val="0"/>
              </a:spcAft>
              <a:buFont typeface="Arial" pitchFamily="34" charset="0"/>
              <a:buChar char="•"/>
              <a:defRPr/>
            </a:pPr>
            <a:r>
              <a:rPr lang="en-IN" sz="2000" dirty="0" smtClean="0">
                <a:latin typeface="+mj-lt"/>
                <a:ea typeface="+mn-ea"/>
              </a:rPr>
              <a:t>significant data production effort launched in 2013, intensifying 2014</a:t>
            </a:r>
          </a:p>
          <a:p>
            <a:pPr marL="457200" indent="-457200" eaLnBrk="1" fontAlgn="auto" hangingPunct="1">
              <a:spcBef>
                <a:spcPts val="0"/>
              </a:spcBef>
              <a:spcAft>
                <a:spcPts val="0"/>
              </a:spcAft>
              <a:buFont typeface="Arial" pitchFamily="34" charset="0"/>
              <a:buChar char="•"/>
              <a:defRPr/>
            </a:pPr>
            <a:r>
              <a:rPr lang="en-IN" sz="2000" dirty="0" smtClean="0">
                <a:latin typeface="+mj-lt"/>
                <a:ea typeface="+mn-ea"/>
              </a:rPr>
              <a:t>DS intervention sites mostly untouched by trials as of yet</a:t>
            </a:r>
          </a:p>
          <a:p>
            <a:pPr marL="457200" indent="-457200" eaLnBrk="1" fontAlgn="auto" hangingPunct="1">
              <a:spcBef>
                <a:spcPts val="0"/>
              </a:spcBef>
              <a:spcAft>
                <a:spcPts val="0"/>
              </a:spcAft>
              <a:buFont typeface="Arial" pitchFamily="34" charset="0"/>
              <a:buChar char="•"/>
              <a:defRPr/>
            </a:pPr>
            <a:r>
              <a:rPr lang="en-IN" sz="2000" dirty="0" smtClean="0">
                <a:latin typeface="+mj-lt"/>
                <a:ea typeface="+mn-ea"/>
              </a:rPr>
              <a:t>new complementary human and financial resources in 2014</a:t>
            </a:r>
          </a:p>
          <a:p>
            <a:pPr marL="457200" indent="-457200" eaLnBrk="1" fontAlgn="auto" hangingPunct="1">
              <a:spcBef>
                <a:spcPts val="0"/>
              </a:spcBef>
              <a:spcAft>
                <a:spcPts val="0"/>
              </a:spcAft>
              <a:buFont typeface="Arial" pitchFamily="34" charset="0"/>
              <a:buChar char="•"/>
              <a:defRPr/>
            </a:pPr>
            <a:r>
              <a:rPr lang="en-IN" sz="2000" dirty="0">
                <a:latin typeface="+mj-lt"/>
                <a:ea typeface="+mn-ea"/>
              </a:rPr>
              <a:t>a</a:t>
            </a:r>
            <a:r>
              <a:rPr lang="en-IN" sz="2000" dirty="0" smtClean="0">
                <a:latin typeface="+mj-lt"/>
                <a:ea typeface="+mn-ea"/>
              </a:rPr>
              <a:t>ctivity set inching towards systems approaches, not there yet</a:t>
            </a:r>
          </a:p>
          <a:p>
            <a:pPr marL="457200" indent="-457200" eaLnBrk="1" fontAlgn="auto" hangingPunct="1">
              <a:spcBef>
                <a:spcPts val="0"/>
              </a:spcBef>
              <a:spcAft>
                <a:spcPts val="0"/>
              </a:spcAft>
              <a:buFont typeface="Arial" pitchFamily="34" charset="0"/>
              <a:buChar char="•"/>
              <a:defRPr/>
            </a:pPr>
            <a:r>
              <a:rPr lang="en-IN" sz="2000" dirty="0" smtClean="0">
                <a:latin typeface="+mj-lt"/>
                <a:ea typeface="+mn-ea"/>
              </a:rPr>
              <a:t>suggestions:</a:t>
            </a:r>
          </a:p>
          <a:p>
            <a:pPr marL="1600200" lvl="2" indent="-457200" eaLnBrk="1" fontAlgn="auto" hangingPunct="1">
              <a:spcBef>
                <a:spcPts val="0"/>
              </a:spcBef>
              <a:spcAft>
                <a:spcPts val="0"/>
              </a:spcAft>
              <a:buFont typeface="Wingdings" charset="2"/>
              <a:buChar char="Ø"/>
              <a:defRPr/>
            </a:pPr>
            <a:r>
              <a:rPr lang="en-IN" sz="2000" dirty="0" smtClean="0">
                <a:ea typeface="ＭＳ Ｐゴシック" charset="0"/>
              </a:rPr>
              <a:t>IRT thematic task </a:t>
            </a:r>
            <a:r>
              <a:rPr lang="en-IN" sz="2000" dirty="0">
                <a:ea typeface="ＭＳ Ｐゴシック" charset="0"/>
              </a:rPr>
              <a:t>forces to analyze and </a:t>
            </a:r>
            <a:r>
              <a:rPr lang="en-IN" sz="2000" dirty="0" smtClean="0">
                <a:ea typeface="ＭＳ Ｐゴシック" charset="0"/>
              </a:rPr>
              <a:t>publish</a:t>
            </a:r>
            <a:endParaRPr lang="en-IN" sz="2000" dirty="0">
              <a:ea typeface="ＭＳ Ｐゴシック" charset="0"/>
            </a:endParaRPr>
          </a:p>
          <a:p>
            <a:pPr marL="1600200" lvl="2" indent="-457200" eaLnBrk="1" fontAlgn="auto" hangingPunct="1">
              <a:spcBef>
                <a:spcPts val="0"/>
              </a:spcBef>
              <a:spcAft>
                <a:spcPts val="0"/>
              </a:spcAft>
              <a:buFont typeface="Wingdings" charset="2"/>
              <a:buChar char="Ø"/>
              <a:defRPr/>
            </a:pPr>
            <a:r>
              <a:rPr lang="en-IN" sz="2000" dirty="0" smtClean="0">
                <a:latin typeface="+mj-lt"/>
                <a:ea typeface="+mn-ea"/>
              </a:rPr>
              <a:t>strengthened IRT communication infrastructure</a:t>
            </a:r>
          </a:p>
          <a:p>
            <a:pPr marL="1600200" lvl="2" indent="-457200" eaLnBrk="1" fontAlgn="auto" hangingPunct="1">
              <a:spcBef>
                <a:spcPts val="0"/>
              </a:spcBef>
              <a:spcAft>
                <a:spcPts val="0"/>
              </a:spcAft>
              <a:buFont typeface="Wingdings" charset="2"/>
              <a:buChar char="Ø"/>
              <a:defRPr/>
            </a:pPr>
            <a:r>
              <a:rPr lang="en-IN" sz="2000" dirty="0" smtClean="0">
                <a:latin typeface="+mj-lt"/>
                <a:ea typeface="+mn-ea"/>
              </a:rPr>
              <a:t>review activities against regional research questions</a:t>
            </a:r>
          </a:p>
          <a:p>
            <a:pPr marL="1600200" lvl="2" indent="-457200" eaLnBrk="1" fontAlgn="auto" hangingPunct="1">
              <a:spcBef>
                <a:spcPts val="0"/>
              </a:spcBef>
              <a:spcAft>
                <a:spcPts val="0"/>
              </a:spcAft>
              <a:buFont typeface="Wingdings" charset="2"/>
              <a:buChar char="Ø"/>
              <a:defRPr/>
            </a:pPr>
            <a:r>
              <a:rPr lang="en-IN" sz="2000" dirty="0" smtClean="0">
                <a:latin typeface="+mj-lt"/>
                <a:ea typeface="+mn-ea"/>
              </a:rPr>
              <a:t>empowering action transect coordinators</a:t>
            </a:r>
          </a:p>
          <a:p>
            <a:pPr marL="1200150" lvl="1" indent="-457200" eaLnBrk="1" fontAlgn="auto" hangingPunct="1">
              <a:spcBef>
                <a:spcPts val="0"/>
              </a:spcBef>
              <a:spcAft>
                <a:spcPts val="0"/>
              </a:spcAft>
              <a:buFont typeface="Arial" pitchFamily="34" charset="0"/>
              <a:buChar char="•"/>
              <a:defRPr/>
            </a:pPr>
            <a:endParaRPr lang="en-IN" sz="2000" dirty="0" smtClean="0">
              <a:latin typeface="+mj-lt"/>
              <a:ea typeface="+mn-ea"/>
            </a:endParaRPr>
          </a:p>
          <a:p>
            <a:pPr marL="1200150" lvl="1" indent="-457200" eaLnBrk="1" fontAlgn="auto" hangingPunct="1">
              <a:spcBef>
                <a:spcPts val="0"/>
              </a:spcBef>
              <a:spcAft>
                <a:spcPts val="0"/>
              </a:spcAft>
              <a:buFont typeface="Arial" pitchFamily="34" charset="0"/>
              <a:buChar char="•"/>
              <a:defRPr/>
            </a:pPr>
            <a:endParaRPr lang="en-IN" sz="2000" dirty="0" smtClean="0">
              <a:latin typeface="+mj-lt"/>
              <a:ea typeface="+mn-ea"/>
            </a:endParaRPr>
          </a:p>
        </p:txBody>
      </p:sp>
      <p:sp>
        <p:nvSpPr>
          <p:cNvPr id="5" name="TextBox 10"/>
          <p:cNvSpPr txBox="1">
            <a:spLocks noChangeArrowheads="1"/>
          </p:cNvSpPr>
          <p:nvPr/>
        </p:nvSpPr>
        <p:spPr bwMode="auto">
          <a:xfrm>
            <a:off x="323850" y="66675"/>
            <a:ext cx="6481763" cy="554038"/>
          </a:xfrm>
          <a:prstGeom prst="rect">
            <a:avLst/>
          </a:prstGeom>
          <a:noFill/>
          <a:ln>
            <a:noFill/>
          </a:ln>
          <a:extLst/>
        </p:spPr>
        <p:txBody>
          <a:bodyPr>
            <a:spAutoFit/>
          </a:bodyPr>
          <a:lstStyle/>
          <a:p>
            <a:r>
              <a:rPr lang="en-IN" sz="3000" b="1">
                <a:solidFill>
                  <a:srgbClr val="225C29"/>
                </a:solidFill>
                <a:latin typeface="Calibri" pitchFamily="34" charset="0"/>
                <a:cs typeface="Arial" pitchFamily="34" charset="0"/>
              </a:rPr>
              <a:t>in a nutshell…</a:t>
            </a:r>
            <a:endParaRPr lang="en-IN" sz="3000">
              <a:latin typeface="Calibri" pitchFamily="34" charset="0"/>
              <a:cs typeface="Arial" pitchFamily="34" charset="0"/>
            </a:endParaRPr>
          </a:p>
        </p:txBody>
      </p:sp>
      <p:cxnSp>
        <p:nvCxnSpPr>
          <p:cNvPr id="6" name="Straight Connector 5"/>
          <p:cNvCxnSpPr/>
          <p:nvPr/>
        </p:nvCxnSpPr>
        <p:spPr>
          <a:xfrm>
            <a:off x="633413" y="2997200"/>
            <a:ext cx="0" cy="1800225"/>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pic>
        <p:nvPicPr>
          <p:cNvPr id="100358" name="Picture 11" descr="Dryland-Systems-logo-Big.jpg"/>
          <p:cNvPicPr>
            <a:picLocks noChangeAspect="1"/>
          </p:cNvPicPr>
          <p:nvPr/>
        </p:nvPicPr>
        <p:blipFill>
          <a:blip r:embed="rId5"/>
          <a:srcRect/>
          <a:stretch>
            <a:fillRect/>
          </a:stretch>
        </p:blipFill>
        <p:spPr bwMode="auto">
          <a:xfrm>
            <a:off x="53975" y="6165850"/>
            <a:ext cx="1638300" cy="61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Picture 1" descr="dsc01696sub.jpg"/>
          <p:cNvPicPr>
            <a:picLocks noChangeAspect="1"/>
          </p:cNvPicPr>
          <p:nvPr/>
        </p:nvPicPr>
        <p:blipFill>
          <a:blip r:embed="rId3"/>
          <a:srcRect/>
          <a:stretch>
            <a:fillRect/>
          </a:stretch>
        </p:blipFill>
        <p:spPr bwMode="auto">
          <a:xfrm>
            <a:off x="234950" y="0"/>
            <a:ext cx="2843213" cy="4279900"/>
          </a:xfrm>
          <a:prstGeom prst="rect">
            <a:avLst/>
          </a:prstGeom>
          <a:noFill/>
          <a:ln w="9525">
            <a:solidFill>
              <a:schemeClr val="tx1"/>
            </a:solidFill>
            <a:miter lim="800000"/>
            <a:headEnd/>
            <a:tailEnd/>
          </a:ln>
        </p:spPr>
      </p:pic>
      <p:sp>
        <p:nvSpPr>
          <p:cNvPr id="102402" name="TextBox 1"/>
          <p:cNvSpPr txBox="1">
            <a:spLocks noChangeArrowheads="1"/>
          </p:cNvSpPr>
          <p:nvPr/>
        </p:nvSpPr>
        <p:spPr bwMode="auto">
          <a:xfrm>
            <a:off x="1763713" y="5903913"/>
            <a:ext cx="3189287" cy="261937"/>
          </a:xfrm>
          <a:prstGeom prst="rect">
            <a:avLst/>
          </a:prstGeom>
          <a:noFill/>
          <a:ln w="9525">
            <a:noFill/>
            <a:miter lim="800000"/>
            <a:headEnd/>
            <a:tailEnd/>
          </a:ln>
        </p:spPr>
        <p:txBody>
          <a:bodyPr wrap="none">
            <a:spAutoFit/>
          </a:bodyPr>
          <a:lstStyle/>
          <a:p>
            <a:r>
              <a:rPr lang="en-US" sz="1100" i="1">
                <a:solidFill>
                  <a:srgbClr val="225C29"/>
                </a:solidFill>
              </a:rPr>
              <a:t>ICRISAT is a member of the CGIAR Consortium</a:t>
            </a:r>
          </a:p>
        </p:txBody>
      </p:sp>
      <p:pic>
        <p:nvPicPr>
          <p:cNvPr id="102403" name="Picture 16"/>
          <p:cNvPicPr>
            <a:picLocks noChangeAspect="1"/>
          </p:cNvPicPr>
          <p:nvPr/>
        </p:nvPicPr>
        <p:blipFill>
          <a:blip r:embed="rId4"/>
          <a:srcRect/>
          <a:stretch>
            <a:fillRect/>
          </a:stretch>
        </p:blipFill>
        <p:spPr bwMode="auto">
          <a:xfrm>
            <a:off x="3001963" y="5121275"/>
            <a:ext cx="720725" cy="808038"/>
          </a:xfrm>
          <a:prstGeom prst="rect">
            <a:avLst/>
          </a:prstGeom>
          <a:noFill/>
          <a:ln w="9525">
            <a:noFill/>
            <a:miter lim="800000"/>
            <a:headEnd/>
            <a:tailEnd/>
          </a:ln>
        </p:spPr>
      </p:pic>
      <p:cxnSp>
        <p:nvCxnSpPr>
          <p:cNvPr id="9" name="Straight Connector 8"/>
          <p:cNvCxnSpPr/>
          <p:nvPr/>
        </p:nvCxnSpPr>
        <p:spPr>
          <a:xfrm>
            <a:off x="3136900" y="3308350"/>
            <a:ext cx="0" cy="979488"/>
          </a:xfrm>
          <a:prstGeom prst="line">
            <a:avLst/>
          </a:prstGeom>
          <a:ln w="25400">
            <a:solidFill>
              <a:srgbClr val="F68B32"/>
            </a:solidFill>
          </a:ln>
        </p:spPr>
        <p:style>
          <a:lnRef idx="1">
            <a:schemeClr val="accent1"/>
          </a:lnRef>
          <a:fillRef idx="0">
            <a:schemeClr val="accent1"/>
          </a:fillRef>
          <a:effectRef idx="0">
            <a:schemeClr val="accent1"/>
          </a:effectRef>
          <a:fontRef idx="minor">
            <a:schemeClr val="tx1"/>
          </a:fontRef>
        </p:style>
      </p:cxnSp>
      <p:sp>
        <p:nvSpPr>
          <p:cNvPr id="10" name="TextBox 13"/>
          <p:cNvSpPr txBox="1">
            <a:spLocks noChangeArrowheads="1"/>
          </p:cNvSpPr>
          <p:nvPr/>
        </p:nvSpPr>
        <p:spPr bwMode="auto">
          <a:xfrm>
            <a:off x="3128963" y="3832225"/>
            <a:ext cx="3959225" cy="584200"/>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IN" sz="3200" b="1" i="1" dirty="0">
                <a:solidFill>
                  <a:srgbClr val="225C29"/>
                </a:solidFill>
                <a:latin typeface="+mj-lt"/>
                <a:ea typeface="+mn-ea"/>
              </a:rPr>
              <a:t>Thank you!</a:t>
            </a:r>
            <a:endParaRPr lang="en-IN" sz="3200" i="1" dirty="0">
              <a:latin typeface="+mj-lt"/>
              <a:ea typeface="+mn-ea"/>
            </a:endParaRPr>
          </a:p>
        </p:txBody>
      </p:sp>
      <p:pic>
        <p:nvPicPr>
          <p:cNvPr id="102406" name="Picture 11" descr="Dryland-Systems-logo-Big.jpg"/>
          <p:cNvPicPr>
            <a:picLocks noChangeAspect="1"/>
          </p:cNvPicPr>
          <p:nvPr/>
        </p:nvPicPr>
        <p:blipFill>
          <a:blip r:embed="rId5"/>
          <a:srcRect/>
          <a:stretch>
            <a:fillRect/>
          </a:stretch>
        </p:blipFill>
        <p:spPr bwMode="auto">
          <a:xfrm>
            <a:off x="1763713" y="4652963"/>
            <a:ext cx="4605337" cy="1731962"/>
          </a:xfrm>
          <a:prstGeom prst="rect">
            <a:avLst/>
          </a:prstGeom>
          <a:noFill/>
          <a:ln w="9525">
            <a:noFill/>
            <a:miter lim="800000"/>
            <a:headEnd/>
            <a:tailEnd/>
          </a:ln>
        </p:spPr>
      </p:pic>
      <p:sp>
        <p:nvSpPr>
          <p:cNvPr id="2" name="Rectangle 1"/>
          <p:cNvSpPr/>
          <p:nvPr/>
        </p:nvSpPr>
        <p:spPr>
          <a:xfrm>
            <a:off x="0" y="6092825"/>
            <a:ext cx="1763713" cy="765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2544"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22530" name="TextBox 10"/>
          <p:cNvSpPr txBox="1">
            <a:spLocks noChangeArrowheads="1"/>
          </p:cNvSpPr>
          <p:nvPr/>
        </p:nvSpPr>
        <p:spPr bwMode="auto">
          <a:xfrm>
            <a:off x="323850" y="66675"/>
            <a:ext cx="8351838"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targeting </a:t>
            </a:r>
          </a:p>
        </p:txBody>
      </p:sp>
      <p:sp>
        <p:nvSpPr>
          <p:cNvPr id="22531" name="TextBox 22"/>
          <p:cNvSpPr txBox="1">
            <a:spLocks noChangeArrowheads="1"/>
          </p:cNvSpPr>
          <p:nvPr/>
        </p:nvSpPr>
        <p:spPr bwMode="auto">
          <a:xfrm>
            <a:off x="-1908175" y="3141663"/>
            <a:ext cx="184150" cy="368300"/>
          </a:xfrm>
          <a:prstGeom prst="rect">
            <a:avLst/>
          </a:prstGeom>
          <a:noFill/>
          <a:ln w="9525">
            <a:noFill/>
            <a:miter lim="800000"/>
            <a:headEnd/>
            <a:tailEnd/>
          </a:ln>
        </p:spPr>
        <p:txBody>
          <a:bodyPr wrap="none">
            <a:spAutoFit/>
          </a:bodyPr>
          <a:lstStyle/>
          <a:p>
            <a:endParaRPr lang="en-US"/>
          </a:p>
        </p:txBody>
      </p:sp>
      <p:grpSp>
        <p:nvGrpSpPr>
          <p:cNvPr id="19" name="Group 18"/>
          <p:cNvGrpSpPr>
            <a:grpSpLocks/>
          </p:cNvGrpSpPr>
          <p:nvPr/>
        </p:nvGrpSpPr>
        <p:grpSpPr bwMode="auto">
          <a:xfrm>
            <a:off x="-107950" y="188913"/>
            <a:ext cx="9131300" cy="6669087"/>
            <a:chOff x="-108520" y="188640"/>
            <a:chExt cx="9131696" cy="6669360"/>
          </a:xfrm>
        </p:grpSpPr>
        <p:pic>
          <p:nvPicPr>
            <p:cNvPr id="10" name="Content Placeholder 11" descr="AR_V007_QW_VIL_COM_SECannot.jpg"/>
            <p:cNvPicPr>
              <a:picLocks noChangeAspect="1" noChangeArrowheads="1"/>
            </p:cNvPicPr>
            <p:nvPr/>
          </p:nvPicPr>
          <p:blipFill>
            <a:blip r:embed="rId4"/>
            <a:srcRect/>
            <a:stretch>
              <a:fillRect/>
            </a:stretch>
          </p:blipFill>
          <p:spPr bwMode="auto">
            <a:xfrm>
              <a:off x="-110298" y="1036082"/>
              <a:ext cx="8236053" cy="5821918"/>
            </a:xfrm>
            <a:prstGeom prst="rect">
              <a:avLst/>
            </a:prstGeom>
            <a:noFill/>
          </p:spPr>
        </p:pic>
        <p:grpSp>
          <p:nvGrpSpPr>
            <p:cNvPr id="22539" name="Group 1"/>
            <p:cNvGrpSpPr>
              <a:grpSpLocks/>
            </p:cNvGrpSpPr>
            <p:nvPr/>
          </p:nvGrpSpPr>
          <p:grpSpPr bwMode="auto">
            <a:xfrm>
              <a:off x="7956376" y="188640"/>
              <a:ext cx="1066800" cy="5573713"/>
              <a:chOff x="8072285" y="188640"/>
              <a:chExt cx="1066800" cy="5573713"/>
            </a:xfrm>
          </p:grpSpPr>
          <p:sp>
            <p:nvSpPr>
              <p:cNvPr id="22540" name="TextBox 5"/>
              <p:cNvSpPr txBox="1">
                <a:spLocks noChangeArrowheads="1"/>
              </p:cNvSpPr>
              <p:nvPr/>
            </p:nvSpPr>
            <p:spPr bwMode="auto">
              <a:xfrm>
                <a:off x="8072285" y="188640"/>
                <a:ext cx="1066800" cy="2677876"/>
              </a:xfrm>
              <a:prstGeom prst="rect">
                <a:avLst/>
              </a:prstGeom>
              <a:solidFill>
                <a:schemeClr val="bg1"/>
              </a:solidFill>
              <a:ln w="25400">
                <a:solidFill>
                  <a:srgbClr val="008000"/>
                </a:solidFill>
                <a:miter lim="800000"/>
                <a:headEnd/>
                <a:tailEnd/>
              </a:ln>
            </p:spPr>
            <p:txBody>
              <a:bodyPr>
                <a:spAutoFit/>
              </a:bodyPr>
              <a:lstStyle/>
              <a:p>
                <a:pPr algn="ctr"/>
                <a:r>
                  <a:rPr lang="en-US" sz="1400">
                    <a:solidFill>
                      <a:srgbClr val="008000"/>
                    </a:solidFill>
                    <a:latin typeface="Calibri" pitchFamily="34" charset="0"/>
                    <a:cs typeface="Calibri" pitchFamily="34" charset="0"/>
                  </a:rPr>
                  <a:t># farms</a:t>
                </a:r>
              </a:p>
              <a:p>
                <a:pPr algn="ctr"/>
                <a:r>
                  <a:rPr lang="en-US" sz="1400">
                    <a:solidFill>
                      <a:srgbClr val="008000"/>
                    </a:solidFill>
                    <a:latin typeface="Calibri" pitchFamily="34" charset="0"/>
                    <a:cs typeface="Calibri" pitchFamily="34" charset="0"/>
                  </a:rPr>
                  <a:t>area planted</a:t>
                </a:r>
              </a:p>
              <a:p>
                <a:pPr algn="ctr"/>
                <a:r>
                  <a:rPr lang="en-US" sz="1400">
                    <a:solidFill>
                      <a:srgbClr val="008000"/>
                    </a:solidFill>
                    <a:latin typeface="Calibri" pitchFamily="34" charset="0"/>
                    <a:cs typeface="Calibri" pitchFamily="34" charset="0"/>
                  </a:rPr>
                  <a:t># OM</a:t>
                </a:r>
              </a:p>
              <a:p>
                <a:pPr algn="ctr"/>
                <a:r>
                  <a:rPr lang="en-US" sz="1400">
                    <a:solidFill>
                      <a:srgbClr val="008000"/>
                    </a:solidFill>
                    <a:latin typeface="Calibri" pitchFamily="34" charset="0"/>
                    <a:cs typeface="Calibri" pitchFamily="34" charset="0"/>
                  </a:rPr>
                  <a:t># NPK</a:t>
                </a:r>
              </a:p>
              <a:p>
                <a:pPr algn="ctr"/>
                <a:r>
                  <a:rPr lang="en-US" sz="1400">
                    <a:solidFill>
                      <a:srgbClr val="008000"/>
                    </a:solidFill>
                    <a:latin typeface="Calibri" pitchFamily="34" charset="0"/>
                    <a:cs typeface="Calibri" pitchFamily="34" charset="0"/>
                  </a:rPr>
                  <a:t># urea</a:t>
                </a:r>
              </a:p>
              <a:p>
                <a:pPr algn="ctr"/>
                <a:r>
                  <a:rPr lang="en-US" sz="1400">
                    <a:solidFill>
                      <a:srgbClr val="008000"/>
                    </a:solidFill>
                    <a:latin typeface="Calibri" pitchFamily="34" charset="0"/>
                    <a:cs typeface="Calibri" pitchFamily="34" charset="0"/>
                  </a:rPr>
                  <a:t># nat P</a:t>
                </a:r>
              </a:p>
              <a:p>
                <a:pPr algn="ctr"/>
                <a:r>
                  <a:rPr lang="en-US" sz="1400">
                    <a:solidFill>
                      <a:srgbClr val="008000"/>
                    </a:solidFill>
                    <a:latin typeface="Calibri" pitchFamily="34" charset="0"/>
                    <a:cs typeface="Calibri" pitchFamily="34" charset="0"/>
                  </a:rPr>
                  <a:t># herbicide</a:t>
                </a:r>
              </a:p>
              <a:p>
                <a:pPr algn="ctr"/>
                <a:r>
                  <a:rPr lang="en-US" sz="1400">
                    <a:solidFill>
                      <a:srgbClr val="008000"/>
                    </a:solidFill>
                    <a:latin typeface="Calibri" pitchFamily="34" charset="0"/>
                    <a:cs typeface="Calibri" pitchFamily="34" charset="0"/>
                  </a:rPr>
                  <a:t>yield / prod.</a:t>
                </a:r>
              </a:p>
              <a:p>
                <a:pPr algn="ctr"/>
                <a:r>
                  <a:rPr lang="en-US" sz="1400">
                    <a:solidFill>
                      <a:srgbClr val="008000"/>
                    </a:solidFill>
                    <a:latin typeface="Calibri" pitchFamily="34" charset="0"/>
                    <a:cs typeface="Calibri" pitchFamily="34" charset="0"/>
                  </a:rPr>
                  <a:t>livestock</a:t>
                </a:r>
              </a:p>
              <a:p>
                <a:pPr algn="ctr"/>
                <a:r>
                  <a:rPr lang="en-US" sz="1400">
                    <a:solidFill>
                      <a:srgbClr val="008000"/>
                    </a:solidFill>
                    <a:latin typeface="Calibri" pitchFamily="34" charset="0"/>
                    <a:cs typeface="Calibri" pitchFamily="34" charset="0"/>
                  </a:rPr>
                  <a:t>equipment</a:t>
                </a:r>
              </a:p>
              <a:p>
                <a:pPr algn="ctr"/>
                <a:r>
                  <a:rPr lang="en-US" sz="1400">
                    <a:solidFill>
                      <a:srgbClr val="008000"/>
                    </a:solidFill>
                    <a:latin typeface="Calibri" pitchFamily="34" charset="0"/>
                    <a:cs typeface="Calibri" pitchFamily="34" charset="0"/>
                  </a:rPr>
                  <a:t>prod. costs</a:t>
                </a:r>
              </a:p>
            </p:txBody>
          </p:sp>
          <p:sp>
            <p:nvSpPr>
              <p:cNvPr id="22541" name="TextBox 6"/>
              <p:cNvSpPr txBox="1">
                <a:spLocks noChangeArrowheads="1"/>
              </p:cNvSpPr>
              <p:nvPr/>
            </p:nvSpPr>
            <p:spPr bwMode="auto">
              <a:xfrm>
                <a:off x="8072285" y="3084477"/>
                <a:ext cx="1066800" cy="2677876"/>
              </a:xfrm>
              <a:prstGeom prst="rect">
                <a:avLst/>
              </a:prstGeom>
              <a:solidFill>
                <a:schemeClr val="bg1"/>
              </a:solidFill>
              <a:ln w="25400">
                <a:solidFill>
                  <a:srgbClr val="008000"/>
                </a:solidFill>
                <a:miter lim="800000"/>
                <a:headEnd/>
                <a:tailEnd/>
              </a:ln>
            </p:spPr>
            <p:txBody>
              <a:bodyPr>
                <a:spAutoFit/>
              </a:bodyPr>
              <a:lstStyle/>
              <a:p>
                <a:pPr algn="ctr"/>
                <a:r>
                  <a:rPr lang="en-US" sz="1400">
                    <a:solidFill>
                      <a:srgbClr val="008000"/>
                    </a:solidFill>
                    <a:latin typeface="Calibri" pitchFamily="34" charset="0"/>
                    <a:cs typeface="Calibri" pitchFamily="34" charset="0"/>
                  </a:rPr>
                  <a:t>cotton</a:t>
                </a:r>
              </a:p>
              <a:p>
                <a:pPr algn="ctr"/>
                <a:r>
                  <a:rPr lang="en-US" sz="1400">
                    <a:solidFill>
                      <a:srgbClr val="008000"/>
                    </a:solidFill>
                    <a:latin typeface="Calibri" pitchFamily="34" charset="0"/>
                    <a:cs typeface="Calibri" pitchFamily="34" charset="0"/>
                  </a:rPr>
                  <a:t>maize</a:t>
                </a:r>
              </a:p>
              <a:p>
                <a:pPr algn="ctr"/>
                <a:r>
                  <a:rPr lang="en-US" sz="1400">
                    <a:solidFill>
                      <a:srgbClr val="008000"/>
                    </a:solidFill>
                    <a:latin typeface="Calibri" pitchFamily="34" charset="0"/>
                    <a:cs typeface="Calibri" pitchFamily="34" charset="0"/>
                  </a:rPr>
                  <a:t>millet</a:t>
                </a:r>
              </a:p>
              <a:p>
                <a:pPr algn="ctr"/>
                <a:r>
                  <a:rPr lang="en-US" sz="1400">
                    <a:solidFill>
                      <a:srgbClr val="008000"/>
                    </a:solidFill>
                    <a:latin typeface="Calibri" pitchFamily="34" charset="0"/>
                    <a:cs typeface="Calibri" pitchFamily="34" charset="0"/>
                  </a:rPr>
                  <a:t>sorghum</a:t>
                </a:r>
              </a:p>
              <a:p>
                <a:pPr algn="ctr"/>
                <a:r>
                  <a:rPr lang="en-US" sz="1400">
                    <a:solidFill>
                      <a:srgbClr val="008000"/>
                    </a:solidFill>
                    <a:latin typeface="Calibri" pitchFamily="34" charset="0"/>
                    <a:cs typeface="Calibri" pitchFamily="34" charset="0"/>
                  </a:rPr>
                  <a:t>rice</a:t>
                </a:r>
              </a:p>
              <a:p>
                <a:pPr algn="ctr"/>
                <a:r>
                  <a:rPr lang="en-US" sz="1400">
                    <a:solidFill>
                      <a:srgbClr val="008000"/>
                    </a:solidFill>
                    <a:latin typeface="Calibri" pitchFamily="34" charset="0"/>
                    <a:cs typeface="Calibri" pitchFamily="34" charset="0"/>
                  </a:rPr>
                  <a:t>peanut</a:t>
                </a:r>
              </a:p>
              <a:p>
                <a:pPr algn="ctr"/>
                <a:r>
                  <a:rPr lang="en-US" sz="1400">
                    <a:solidFill>
                      <a:srgbClr val="008000"/>
                    </a:solidFill>
                    <a:latin typeface="Calibri" pitchFamily="34" charset="0"/>
                    <a:cs typeface="Calibri" pitchFamily="34" charset="0"/>
                  </a:rPr>
                  <a:t>cowpea</a:t>
                </a:r>
              </a:p>
              <a:p>
                <a:pPr algn="ctr"/>
                <a:r>
                  <a:rPr lang="en-US" sz="1400">
                    <a:solidFill>
                      <a:srgbClr val="008000"/>
                    </a:solidFill>
                    <a:latin typeface="Calibri" pitchFamily="34" charset="0"/>
                    <a:cs typeface="Calibri" pitchFamily="34" charset="0"/>
                  </a:rPr>
                  <a:t>roselle</a:t>
                </a:r>
              </a:p>
              <a:p>
                <a:pPr algn="ctr"/>
                <a:r>
                  <a:rPr lang="en-US" sz="1400">
                    <a:solidFill>
                      <a:srgbClr val="008000"/>
                    </a:solidFill>
                    <a:latin typeface="Calibri" pitchFamily="34" charset="0"/>
                    <a:cs typeface="Calibri" pitchFamily="34" charset="0"/>
                  </a:rPr>
                  <a:t>sesame</a:t>
                </a:r>
              </a:p>
              <a:p>
                <a:pPr algn="ctr"/>
                <a:r>
                  <a:rPr lang="en-US" sz="1400">
                    <a:solidFill>
                      <a:srgbClr val="008000"/>
                    </a:solidFill>
                    <a:latin typeface="Calibri" pitchFamily="34" charset="0"/>
                    <a:cs typeface="Calibri" pitchFamily="34" charset="0"/>
                  </a:rPr>
                  <a:t>soyabean</a:t>
                </a:r>
              </a:p>
              <a:p>
                <a:pPr algn="ctr"/>
                <a:r>
                  <a:rPr lang="en-US" sz="1400">
                    <a:solidFill>
                      <a:srgbClr val="008000"/>
                    </a:solidFill>
                    <a:latin typeface="Calibri" pitchFamily="34" charset="0"/>
                    <a:cs typeface="Calibri" pitchFamily="34" charset="0"/>
                  </a:rPr>
                  <a:t>forages</a:t>
                </a:r>
              </a:p>
              <a:p>
                <a:pPr algn="ctr"/>
                <a:r>
                  <a:rPr lang="en-US" sz="1400">
                    <a:solidFill>
                      <a:srgbClr val="008000"/>
                    </a:solidFill>
                    <a:latin typeface="Calibri" pitchFamily="34" charset="0"/>
                    <a:cs typeface="Calibri" pitchFamily="34" charset="0"/>
                  </a:rPr>
                  <a:t>fonio</a:t>
                </a:r>
              </a:p>
            </p:txBody>
          </p:sp>
          <p:sp>
            <p:nvSpPr>
              <p:cNvPr id="22542" name="TextBox 7"/>
              <p:cNvSpPr txBox="1">
                <a:spLocks noChangeArrowheads="1"/>
              </p:cNvSpPr>
              <p:nvPr/>
            </p:nvSpPr>
            <p:spPr bwMode="auto">
              <a:xfrm>
                <a:off x="8453285" y="2795043"/>
                <a:ext cx="325730" cy="307801"/>
              </a:xfrm>
              <a:prstGeom prst="rect">
                <a:avLst/>
              </a:prstGeom>
              <a:noFill/>
              <a:ln w="9525">
                <a:noFill/>
                <a:miter lim="800000"/>
                <a:headEnd/>
                <a:tailEnd/>
              </a:ln>
            </p:spPr>
            <p:txBody>
              <a:bodyPr wrap="none">
                <a:spAutoFit/>
              </a:bodyPr>
              <a:lstStyle/>
              <a:p>
                <a:r>
                  <a:rPr lang="en-US" sz="1600" b="1">
                    <a:solidFill>
                      <a:srgbClr val="008000"/>
                    </a:solidFill>
                  </a:rPr>
                  <a:t>X</a:t>
                </a:r>
              </a:p>
            </p:txBody>
          </p:sp>
        </p:grpSp>
      </p:grpSp>
      <p:pic>
        <p:nvPicPr>
          <p:cNvPr id="17" name="Content Placeholder 6" descr="AR_V007_QW_VIL_SEC_MarketAccess_annot.jpg"/>
          <p:cNvPicPr>
            <a:picLocks noChangeAspect="1" noChangeArrowheads="1"/>
          </p:cNvPicPr>
          <p:nvPr/>
        </p:nvPicPr>
        <p:blipFill>
          <a:blip r:embed="rId5"/>
          <a:srcRect/>
          <a:stretch>
            <a:fillRect/>
          </a:stretch>
        </p:blipFill>
        <p:spPr bwMode="auto">
          <a:xfrm>
            <a:off x="-109538" y="1042988"/>
            <a:ext cx="8229601" cy="5815012"/>
          </a:xfrm>
          <a:prstGeom prst="rect">
            <a:avLst/>
          </a:prstGeom>
          <a:noFill/>
        </p:spPr>
      </p:pic>
      <p:sp>
        <p:nvSpPr>
          <p:cNvPr id="21" name="Arc 20"/>
          <p:cNvSpPr/>
          <p:nvPr/>
        </p:nvSpPr>
        <p:spPr>
          <a:xfrm>
            <a:off x="649288" y="2971800"/>
            <a:ext cx="3124200" cy="4038600"/>
          </a:xfrm>
          <a:prstGeom prst="arc">
            <a:avLst>
              <a:gd name="adj1" fmla="val 15859753"/>
              <a:gd name="adj2" fmla="val 3520821"/>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a:p>
            <a:pPr algn="ctr" fontAlgn="auto">
              <a:spcBef>
                <a:spcPts val="0"/>
              </a:spcBef>
              <a:spcAft>
                <a:spcPts val="0"/>
              </a:spcAft>
              <a:defRPr/>
            </a:pPr>
            <a:endParaRPr lang="en-US" dirty="0"/>
          </a:p>
        </p:txBody>
      </p:sp>
      <p:pic>
        <p:nvPicPr>
          <p:cNvPr id="22" name="Content Placeholder 5" descr="AR_V007_QW_VIL_SEC_PopDensity_annot.jpg"/>
          <p:cNvPicPr>
            <a:picLocks noChangeAspect="1" noChangeArrowheads="1"/>
          </p:cNvPicPr>
          <p:nvPr/>
        </p:nvPicPr>
        <p:blipFill>
          <a:blip r:embed="rId6"/>
          <a:srcRect/>
          <a:stretch>
            <a:fillRect/>
          </a:stretch>
        </p:blipFill>
        <p:spPr bwMode="auto">
          <a:xfrm>
            <a:off x="-109538" y="1042988"/>
            <a:ext cx="8229601" cy="5815012"/>
          </a:xfrm>
          <a:prstGeom prst="rect">
            <a:avLst/>
          </a:prstGeom>
          <a:noFill/>
        </p:spPr>
      </p:pic>
      <p:cxnSp>
        <p:nvCxnSpPr>
          <p:cNvPr id="24" name="Straight Connector 23"/>
          <p:cNvCxnSpPr/>
          <p:nvPr/>
        </p:nvCxnSpPr>
        <p:spPr>
          <a:xfrm>
            <a:off x="1042988" y="3048000"/>
            <a:ext cx="6335712" cy="1728788"/>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25" name="Content Placeholder 11" descr="AR_V007_QW_VIL_SEC_MeanLGP_annot.jpg"/>
          <p:cNvPicPr>
            <a:picLocks noChangeAspect="1" noChangeArrowheads="1"/>
          </p:cNvPicPr>
          <p:nvPr/>
        </p:nvPicPr>
        <p:blipFill>
          <a:blip r:embed="rId7"/>
          <a:srcRect/>
          <a:stretch>
            <a:fillRect/>
          </a:stretch>
        </p:blipFill>
        <p:spPr bwMode="auto">
          <a:xfrm>
            <a:off x="-109538" y="1042988"/>
            <a:ext cx="8229601" cy="58150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subTnLst>
                                    <p:set>
                                      <p:cBhvr override="childStyle">
                                        <p:cTn dur="1" fill="hold" display="0" masterRel="nextClick" afterEffect="1"/>
                                        <p:tgtEl>
                                          <p:spTgt spid="25"/>
                                        </p:tgtEl>
                                        <p:attrNameLst>
                                          <p:attrName>style.visibility</p:attrName>
                                        </p:attrNameLst>
                                      </p:cBhvr>
                                      <p:to>
                                        <p:strVal val="hidden"/>
                                      </p:to>
                                    </p:set>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1"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1000"/>
                                        <p:tgtEl>
                                          <p:spTgt spid="21"/>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24630"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5" name="TextBox 10"/>
          <p:cNvSpPr txBox="1">
            <a:spLocks noChangeArrowheads="1"/>
          </p:cNvSpPr>
          <p:nvPr/>
        </p:nvSpPr>
        <p:spPr bwMode="auto">
          <a:xfrm>
            <a:off x="323850" y="66675"/>
            <a:ext cx="6481763" cy="554038"/>
          </a:xfrm>
          <a:prstGeom prst="rect">
            <a:avLst/>
          </a:prstGeom>
          <a:noFill/>
          <a:ln>
            <a:noFill/>
          </a:ln>
          <a:extLst/>
        </p:spPr>
        <p:txBody>
          <a:bodyPr>
            <a:spAutoFit/>
          </a:bodyPr>
          <a:lstStyle/>
          <a:p>
            <a:r>
              <a:rPr lang="en-IN" sz="3000" b="1">
                <a:solidFill>
                  <a:srgbClr val="225C29"/>
                </a:solidFill>
                <a:latin typeface="Calibri" pitchFamily="34" charset="0"/>
                <a:cs typeface="Arial" pitchFamily="34" charset="0"/>
              </a:rPr>
              <a:t>baselines – household surveys</a:t>
            </a:r>
            <a:endParaRPr lang="en-IN" sz="3000">
              <a:latin typeface="Calibri" pitchFamily="34" charset="0"/>
              <a:cs typeface="Arial" pitchFamily="34" charset="0"/>
            </a:endParaRPr>
          </a:p>
        </p:txBody>
      </p:sp>
      <p:pic>
        <p:nvPicPr>
          <p:cNvPr id="24579"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graphicFrame>
        <p:nvGraphicFramePr>
          <p:cNvPr id="9" name="Table 8"/>
          <p:cNvGraphicFramePr>
            <a:graphicFrameLocks noGrp="1"/>
          </p:cNvGraphicFramePr>
          <p:nvPr/>
        </p:nvGraphicFramePr>
        <p:xfrm>
          <a:off x="395288" y="692150"/>
          <a:ext cx="8208962" cy="3806825"/>
        </p:xfrm>
        <a:graphic>
          <a:graphicData uri="http://schemas.openxmlformats.org/drawingml/2006/table">
            <a:tbl>
              <a:tblPr firstRow="1" bandRow="1">
                <a:tableStyleId>{46F890A9-2807-4EBB-B81D-B2AA78EC7F39}</a:tableStyleId>
              </a:tblPr>
              <a:tblGrid>
                <a:gridCol w="3024355"/>
                <a:gridCol w="1368161"/>
                <a:gridCol w="1224144"/>
                <a:gridCol w="1296152"/>
                <a:gridCol w="1296150"/>
              </a:tblGrid>
              <a:tr h="376242">
                <a:tc>
                  <a:txBody>
                    <a:bodyPr/>
                    <a:lstStyle/>
                    <a:p>
                      <a:pPr marL="0" marR="0" algn="ctr">
                        <a:lnSpc>
                          <a:spcPct val="115000"/>
                        </a:lnSpc>
                        <a:spcBef>
                          <a:spcPts val="0"/>
                        </a:spcBef>
                        <a:spcAft>
                          <a:spcPts val="0"/>
                        </a:spcAft>
                      </a:pPr>
                      <a:r>
                        <a:rPr lang="en-US" sz="1600" b="1" dirty="0">
                          <a:solidFill>
                            <a:srgbClr val="000000"/>
                          </a:solidFill>
                          <a:effectLst/>
                          <a:latin typeface="Calibri"/>
                          <a:ea typeface="Times New Roman"/>
                          <a:cs typeface="Times New Roman"/>
                        </a:rPr>
                        <a:t>Variable</a:t>
                      </a:r>
                      <a:endParaRPr lang="en-US" sz="2400" dirty="0">
                        <a:solidFill>
                          <a:srgbClr val="31849B"/>
                        </a:solidFill>
                        <a:effectLst/>
                        <a:latin typeface="Calibri"/>
                        <a:ea typeface="Calibri"/>
                        <a:cs typeface="Times New Roman"/>
                      </a:endParaRPr>
                    </a:p>
                  </a:txBody>
                  <a:tcPr marL="68580" marR="68580" marT="0" marB="0"/>
                </a:tc>
                <a:tc gridSpan="2">
                  <a:txBody>
                    <a:bodyPr/>
                    <a:lstStyle/>
                    <a:p>
                      <a:pPr marL="0" marR="0" algn="ctr">
                        <a:lnSpc>
                          <a:spcPct val="115000"/>
                        </a:lnSpc>
                        <a:spcBef>
                          <a:spcPts val="0"/>
                        </a:spcBef>
                        <a:spcAft>
                          <a:spcPts val="0"/>
                        </a:spcAft>
                      </a:pPr>
                      <a:r>
                        <a:rPr lang="en-US" sz="1600" b="1" dirty="0" err="1" smtClean="0">
                          <a:solidFill>
                            <a:srgbClr val="000000"/>
                          </a:solidFill>
                          <a:effectLst/>
                          <a:latin typeface="Calibri"/>
                          <a:ea typeface="Times New Roman"/>
                          <a:cs typeface="Times New Roman"/>
                        </a:rPr>
                        <a:t>Kani</a:t>
                      </a:r>
                      <a:r>
                        <a:rPr lang="en-US" sz="1600" b="1" dirty="0" smtClean="0">
                          <a:solidFill>
                            <a:srgbClr val="000000"/>
                          </a:solidFill>
                          <a:effectLst/>
                          <a:latin typeface="Calibri"/>
                          <a:ea typeface="Times New Roman"/>
                          <a:cs typeface="Times New Roman"/>
                        </a:rPr>
                        <a:t> (Mali) - intervention</a:t>
                      </a:r>
                      <a:endParaRPr lang="en-US" sz="2400" dirty="0">
                        <a:solidFill>
                          <a:srgbClr val="31849B"/>
                        </a:solidFill>
                        <a:effectLst/>
                        <a:latin typeface="Calibri"/>
                        <a:ea typeface="Calibri"/>
                        <a:cs typeface="Times New Roman"/>
                      </a:endParaRPr>
                    </a:p>
                  </a:txBody>
                  <a:tcPr marL="68580" marR="68580" marT="0" marB="0"/>
                </a:tc>
                <a:tc hMerge="1">
                  <a:txBody>
                    <a:bodyPr/>
                    <a:lstStyle/>
                    <a:p>
                      <a:endParaRPr lang="en-US"/>
                    </a:p>
                  </a:txBody>
                  <a:tcPr/>
                </a:tc>
                <a:tc gridSpan="2">
                  <a:txBody>
                    <a:bodyPr/>
                    <a:lstStyle/>
                    <a:p>
                      <a:pPr marL="0" marR="0" algn="ctr">
                        <a:lnSpc>
                          <a:spcPct val="115000"/>
                        </a:lnSpc>
                        <a:spcBef>
                          <a:spcPts val="0"/>
                        </a:spcBef>
                        <a:spcAft>
                          <a:spcPts val="0"/>
                        </a:spcAft>
                      </a:pPr>
                      <a:r>
                        <a:rPr lang="en-US" sz="1600" b="1" dirty="0" err="1" smtClean="0">
                          <a:solidFill>
                            <a:srgbClr val="000000"/>
                          </a:solidFill>
                          <a:effectLst/>
                          <a:latin typeface="Calibri"/>
                          <a:ea typeface="Times New Roman"/>
                          <a:cs typeface="Times New Roman"/>
                        </a:rPr>
                        <a:t>Farakoro</a:t>
                      </a:r>
                      <a:r>
                        <a:rPr lang="en-US" sz="1600" b="1" dirty="0" smtClean="0">
                          <a:solidFill>
                            <a:srgbClr val="000000"/>
                          </a:solidFill>
                          <a:effectLst/>
                          <a:latin typeface="Calibri"/>
                          <a:ea typeface="Times New Roman"/>
                          <a:cs typeface="Times New Roman"/>
                        </a:rPr>
                        <a:t> (Mali) - control</a:t>
                      </a:r>
                      <a:endParaRPr lang="en-US" sz="2400" dirty="0">
                        <a:solidFill>
                          <a:srgbClr val="31849B"/>
                        </a:solidFill>
                        <a:effectLst/>
                        <a:latin typeface="Calibri"/>
                        <a:ea typeface="Calibri"/>
                        <a:cs typeface="Times New Roman"/>
                      </a:endParaRPr>
                    </a:p>
                  </a:txBody>
                  <a:tcPr marL="68580" marR="68580" marT="0" marB="0"/>
                </a:tc>
                <a:tc hMerge="1">
                  <a:txBody>
                    <a:bodyPr/>
                    <a:lstStyle/>
                    <a:p>
                      <a:endParaRPr lang="en-US"/>
                    </a:p>
                  </a:txBody>
                  <a:tcPr/>
                </a:tc>
              </a:tr>
              <a:tr h="420647">
                <a:tc>
                  <a:txBody>
                    <a:bodyPr/>
                    <a:lstStyle/>
                    <a:p>
                      <a:pPr marL="0" marR="0" algn="ctr">
                        <a:lnSpc>
                          <a:spcPct val="115000"/>
                        </a:lnSpc>
                        <a:spcBef>
                          <a:spcPts val="0"/>
                        </a:spcBef>
                        <a:spcAft>
                          <a:spcPts val="0"/>
                        </a:spcAft>
                      </a:pP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Mean</a:t>
                      </a: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std. Dev.</a:t>
                      </a: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Mean</a:t>
                      </a: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std. Dev.</a:t>
                      </a:r>
                      <a:endParaRPr lang="en-US" sz="2400" dirty="0">
                        <a:solidFill>
                          <a:srgbClr val="31849B"/>
                        </a:solidFill>
                        <a:effectLst/>
                        <a:latin typeface="Calibri"/>
                        <a:ea typeface="Calibri"/>
                        <a:cs typeface="Times New Roman"/>
                      </a:endParaRPr>
                    </a:p>
                  </a:txBody>
                  <a:tcPr marL="68580" marR="68580" marT="0" marB="0"/>
                </a:tc>
              </a:tr>
              <a:tr h="376242">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Household Characteristics</a:t>
                      </a:r>
                      <a:endParaRPr lang="en-US" sz="1600">
                        <a:solidFill>
                          <a:srgbClr val="31849B"/>
                        </a:solidFill>
                        <a:effectLst/>
                        <a:latin typeface="Calibri"/>
                        <a:ea typeface="Calibri"/>
                        <a:cs typeface="Times New Roman"/>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r>
              <a:tr h="376242">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Household size</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15.64</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7.09</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16.62</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11.03</a:t>
                      </a:r>
                      <a:endParaRPr lang="en-US" sz="1600">
                        <a:solidFill>
                          <a:srgbClr val="31849B"/>
                        </a:solidFill>
                        <a:effectLst/>
                        <a:latin typeface="Calibri"/>
                        <a:ea typeface="Calibri"/>
                        <a:cs typeface="Times New Roman"/>
                      </a:endParaRPr>
                    </a:p>
                  </a:txBody>
                  <a:tcPr marL="68580" marR="68580" marT="0" marB="0"/>
                </a:tc>
              </a:tr>
              <a:tr h="376242">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Field Size (ha)</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16.35</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11.27</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13.53</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9.64</a:t>
                      </a:r>
                      <a:endParaRPr lang="en-US" sz="1600">
                        <a:solidFill>
                          <a:srgbClr val="31849B"/>
                        </a:solidFill>
                        <a:effectLst/>
                        <a:latin typeface="Calibri"/>
                        <a:ea typeface="Calibri"/>
                        <a:cs typeface="Times New Roman"/>
                      </a:endParaRPr>
                    </a:p>
                  </a:txBody>
                  <a:tcPr marL="68580" marR="68580" marT="0" marB="0"/>
                </a:tc>
              </a:tr>
              <a:tr h="376242">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Herd Size(TLU)</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14.36</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23.46</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9.89</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11.09</a:t>
                      </a:r>
                      <a:endParaRPr lang="en-US" sz="1600">
                        <a:solidFill>
                          <a:srgbClr val="31849B"/>
                        </a:solidFill>
                        <a:effectLst/>
                        <a:latin typeface="Calibri"/>
                        <a:ea typeface="Calibri"/>
                        <a:cs typeface="Times New Roman"/>
                      </a:endParaRPr>
                    </a:p>
                  </a:txBody>
                  <a:tcPr marL="68580" marR="68580" marT="0" marB="0"/>
                </a:tc>
              </a:tr>
              <a:tr h="376242">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Age of Household Head</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54.17</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11.31</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52.78</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10.99</a:t>
                      </a:r>
                      <a:endParaRPr lang="en-US" sz="1600">
                        <a:solidFill>
                          <a:srgbClr val="31849B"/>
                        </a:solidFill>
                        <a:effectLst/>
                        <a:latin typeface="Calibri"/>
                        <a:ea typeface="Calibri"/>
                        <a:cs typeface="Times New Roman"/>
                      </a:endParaRPr>
                    </a:p>
                  </a:txBody>
                  <a:tcPr marL="68580" marR="68580" marT="0" marB="0"/>
                </a:tc>
              </a:tr>
              <a:tr h="376242">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Male headed Households (%)</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100.00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100.00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r>
              <a:tr h="376242">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Household Head Alphab. (%)</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15.00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17.24</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r>
              <a:tr h="376242">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Non Agricultural Income </a:t>
                      </a:r>
                      <a:r>
                        <a:rPr lang="en-US" sz="1600" dirty="0" smtClean="0">
                          <a:solidFill>
                            <a:srgbClr val="000000"/>
                          </a:solidFill>
                          <a:effectLst/>
                          <a:latin typeface="Calibri"/>
                          <a:ea typeface="Times New Roman"/>
                          <a:cs typeface="Times New Roman"/>
                        </a:rPr>
                        <a:t>(XOF/</a:t>
                      </a:r>
                      <a:r>
                        <a:rPr lang="en-US" sz="1600" dirty="0" err="1" smtClean="0">
                          <a:solidFill>
                            <a:srgbClr val="000000"/>
                          </a:solidFill>
                          <a:effectLst/>
                          <a:latin typeface="Calibri"/>
                          <a:ea typeface="Times New Roman"/>
                          <a:cs typeface="Times New Roman"/>
                        </a:rPr>
                        <a:t>Yr</a:t>
                      </a:r>
                      <a:r>
                        <a:rPr lang="en-US" sz="1600" dirty="0">
                          <a:solidFill>
                            <a:srgbClr val="000000"/>
                          </a:solidFill>
                          <a:effectLst/>
                          <a:latin typeface="Calibri"/>
                          <a:ea typeface="Times New Roman"/>
                          <a:cs typeface="Times New Roman"/>
                        </a:rPr>
                        <a:t>)</a:t>
                      </a:r>
                      <a:endParaRPr lang="en-US" sz="16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190,669.00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252,690.00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155,003.40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299,698.60</a:t>
                      </a:r>
                      <a:endParaRPr lang="en-US" sz="1600" dirty="0">
                        <a:solidFill>
                          <a:srgbClr val="31849B"/>
                        </a:solidFill>
                        <a:effectLst/>
                        <a:latin typeface="Calibri"/>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26693"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26626" name="TextBox 10"/>
          <p:cNvSpPr txBox="1">
            <a:spLocks noChangeArrowheads="1"/>
          </p:cNvSpPr>
          <p:nvPr/>
        </p:nvSpPr>
        <p:spPr bwMode="auto">
          <a:xfrm>
            <a:off x="323850" y="66675"/>
            <a:ext cx="6481763"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baselines – household surveys</a:t>
            </a:r>
            <a:endParaRPr lang="en-US" sz="3000">
              <a:latin typeface="Calibri" pitchFamily="34" charset="0"/>
              <a:cs typeface="Arial" pitchFamily="34" charset="0"/>
            </a:endParaRPr>
          </a:p>
        </p:txBody>
      </p:sp>
      <p:pic>
        <p:nvPicPr>
          <p:cNvPr id="26627"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graphicFrame>
        <p:nvGraphicFramePr>
          <p:cNvPr id="9" name="Table 8"/>
          <p:cNvGraphicFramePr>
            <a:graphicFrameLocks noGrp="1"/>
          </p:cNvGraphicFramePr>
          <p:nvPr/>
        </p:nvGraphicFramePr>
        <p:xfrm>
          <a:off x="395288" y="692150"/>
          <a:ext cx="8208962" cy="5059364"/>
        </p:xfrm>
        <a:graphic>
          <a:graphicData uri="http://schemas.openxmlformats.org/drawingml/2006/table">
            <a:tbl>
              <a:tblPr firstRow="1" bandRow="1">
                <a:tableStyleId>{46F890A9-2807-4EBB-B81D-B2AA78EC7F39}</a:tableStyleId>
              </a:tblPr>
              <a:tblGrid>
                <a:gridCol w="3024355"/>
                <a:gridCol w="1368161"/>
                <a:gridCol w="1224144"/>
                <a:gridCol w="1296152"/>
                <a:gridCol w="1296150"/>
              </a:tblGrid>
              <a:tr h="376279">
                <a:tc>
                  <a:txBody>
                    <a:bodyPr/>
                    <a:lstStyle/>
                    <a:p>
                      <a:pPr marL="0" marR="0" algn="ctr">
                        <a:lnSpc>
                          <a:spcPct val="115000"/>
                        </a:lnSpc>
                        <a:spcBef>
                          <a:spcPts val="0"/>
                        </a:spcBef>
                        <a:spcAft>
                          <a:spcPts val="0"/>
                        </a:spcAft>
                      </a:pPr>
                      <a:r>
                        <a:rPr lang="en-US" sz="1600" b="1" dirty="0">
                          <a:solidFill>
                            <a:srgbClr val="000000"/>
                          </a:solidFill>
                          <a:effectLst/>
                          <a:latin typeface="Calibri"/>
                          <a:ea typeface="Times New Roman"/>
                          <a:cs typeface="Times New Roman"/>
                        </a:rPr>
                        <a:t>Variable</a:t>
                      </a:r>
                      <a:endParaRPr lang="en-US" sz="2400" dirty="0">
                        <a:solidFill>
                          <a:srgbClr val="31849B"/>
                        </a:solidFill>
                        <a:effectLst/>
                        <a:latin typeface="Calibri"/>
                        <a:ea typeface="Calibri"/>
                        <a:cs typeface="Times New Roman"/>
                      </a:endParaRPr>
                    </a:p>
                  </a:txBody>
                  <a:tcPr marL="68580" marR="68580" marT="0" marB="0"/>
                </a:tc>
                <a:tc gridSpan="2">
                  <a:txBody>
                    <a:bodyPr/>
                    <a:lstStyle/>
                    <a:p>
                      <a:pPr marL="0" marR="0" algn="ctr">
                        <a:lnSpc>
                          <a:spcPct val="115000"/>
                        </a:lnSpc>
                        <a:spcBef>
                          <a:spcPts val="0"/>
                        </a:spcBef>
                        <a:spcAft>
                          <a:spcPts val="0"/>
                        </a:spcAft>
                      </a:pPr>
                      <a:r>
                        <a:rPr lang="en-US" sz="1600" b="1" dirty="0" err="1" smtClean="0">
                          <a:solidFill>
                            <a:srgbClr val="000000"/>
                          </a:solidFill>
                          <a:effectLst/>
                          <a:latin typeface="Calibri"/>
                          <a:ea typeface="Times New Roman"/>
                          <a:cs typeface="Times New Roman"/>
                        </a:rPr>
                        <a:t>Kani</a:t>
                      </a:r>
                      <a:r>
                        <a:rPr lang="en-US" sz="1600" b="1" dirty="0" smtClean="0">
                          <a:solidFill>
                            <a:srgbClr val="000000"/>
                          </a:solidFill>
                          <a:effectLst/>
                          <a:latin typeface="Calibri"/>
                          <a:ea typeface="Times New Roman"/>
                          <a:cs typeface="Times New Roman"/>
                        </a:rPr>
                        <a:t> (Mali) - intervention</a:t>
                      </a:r>
                      <a:endParaRPr lang="en-US" sz="2400" dirty="0">
                        <a:solidFill>
                          <a:srgbClr val="31849B"/>
                        </a:solidFill>
                        <a:effectLst/>
                        <a:latin typeface="Calibri"/>
                        <a:ea typeface="Calibri"/>
                        <a:cs typeface="Times New Roman"/>
                      </a:endParaRPr>
                    </a:p>
                  </a:txBody>
                  <a:tcPr marL="68580" marR="68580" marT="0" marB="0"/>
                </a:tc>
                <a:tc hMerge="1">
                  <a:txBody>
                    <a:bodyPr/>
                    <a:lstStyle/>
                    <a:p>
                      <a:endParaRPr lang="en-US"/>
                    </a:p>
                  </a:txBody>
                  <a:tcPr/>
                </a:tc>
                <a:tc gridSpan="2">
                  <a:txBody>
                    <a:bodyPr/>
                    <a:lstStyle/>
                    <a:p>
                      <a:pPr marL="0" marR="0" algn="ctr">
                        <a:lnSpc>
                          <a:spcPct val="115000"/>
                        </a:lnSpc>
                        <a:spcBef>
                          <a:spcPts val="0"/>
                        </a:spcBef>
                        <a:spcAft>
                          <a:spcPts val="0"/>
                        </a:spcAft>
                      </a:pPr>
                      <a:r>
                        <a:rPr lang="en-US" sz="1600" b="1" dirty="0" err="1" smtClean="0">
                          <a:solidFill>
                            <a:srgbClr val="000000"/>
                          </a:solidFill>
                          <a:effectLst/>
                          <a:latin typeface="Calibri"/>
                          <a:ea typeface="Times New Roman"/>
                          <a:cs typeface="Times New Roman"/>
                        </a:rPr>
                        <a:t>Farakoro</a:t>
                      </a:r>
                      <a:r>
                        <a:rPr lang="en-US" sz="1600" b="1" dirty="0" smtClean="0">
                          <a:solidFill>
                            <a:srgbClr val="000000"/>
                          </a:solidFill>
                          <a:effectLst/>
                          <a:latin typeface="Calibri"/>
                          <a:ea typeface="Times New Roman"/>
                          <a:cs typeface="Times New Roman"/>
                        </a:rPr>
                        <a:t> (Mali) - control</a:t>
                      </a:r>
                      <a:endParaRPr lang="en-US" sz="2400" dirty="0">
                        <a:solidFill>
                          <a:srgbClr val="31849B"/>
                        </a:solidFill>
                        <a:effectLst/>
                        <a:latin typeface="Calibri"/>
                        <a:ea typeface="Calibri"/>
                        <a:cs typeface="Times New Roman"/>
                      </a:endParaRPr>
                    </a:p>
                  </a:txBody>
                  <a:tcPr marL="68580" marR="68580" marT="0" marB="0"/>
                </a:tc>
                <a:tc hMerge="1">
                  <a:txBody>
                    <a:bodyPr/>
                    <a:lstStyle/>
                    <a:p>
                      <a:endParaRPr lang="en-US"/>
                    </a:p>
                  </a:txBody>
                  <a:tcPr/>
                </a:tc>
              </a:tr>
              <a:tr h="420689">
                <a:tc>
                  <a:txBody>
                    <a:bodyPr/>
                    <a:lstStyle/>
                    <a:p>
                      <a:pPr marL="0" marR="0" algn="ctr">
                        <a:lnSpc>
                          <a:spcPct val="115000"/>
                        </a:lnSpc>
                        <a:spcBef>
                          <a:spcPts val="0"/>
                        </a:spcBef>
                        <a:spcAft>
                          <a:spcPts val="0"/>
                        </a:spcAft>
                      </a:pP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Mean</a:t>
                      </a: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std. Dev.</a:t>
                      </a: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Mean</a:t>
                      </a: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std. Dev.</a:t>
                      </a:r>
                      <a:endParaRPr lang="en-US" sz="2400" dirty="0">
                        <a:solidFill>
                          <a:srgbClr val="31849B"/>
                        </a:solidFill>
                        <a:effectLst/>
                        <a:latin typeface="Calibri"/>
                        <a:ea typeface="Calibri"/>
                        <a:cs typeface="Times New Roman"/>
                      </a:endParaRPr>
                    </a:p>
                  </a:txBody>
                  <a:tcPr marL="68580" marR="68580" marT="0" marB="0"/>
                </a:tc>
              </a:tr>
              <a:tr h="376279">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Farm Characteristics</a:t>
                      </a:r>
                      <a:endParaRPr lang="en-US" sz="1600">
                        <a:solidFill>
                          <a:srgbClr val="31849B"/>
                        </a:solidFill>
                        <a:effectLst/>
                        <a:latin typeface="Calibri"/>
                        <a:ea typeface="Calibri"/>
                        <a:cs typeface="Times New Roman"/>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r>
              <a:tr h="376279">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Number of  Family Workers</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9.88</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4.65</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12.70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8.39</a:t>
                      </a:r>
                      <a:endParaRPr lang="en-US" sz="1600">
                        <a:solidFill>
                          <a:srgbClr val="31849B"/>
                        </a:solidFill>
                        <a:effectLst/>
                        <a:latin typeface="Calibri"/>
                        <a:ea typeface="Calibri"/>
                        <a:cs typeface="Times New Roman"/>
                      </a:endParaRPr>
                    </a:p>
                  </a:txBody>
                  <a:tcPr marL="68580" marR="68580" marT="0" marB="0"/>
                </a:tc>
              </a:tr>
              <a:tr h="376279">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Farm Net Returns </a:t>
                      </a:r>
                      <a:r>
                        <a:rPr lang="en-US" sz="1600" dirty="0" smtClean="0">
                          <a:solidFill>
                            <a:srgbClr val="000000"/>
                          </a:solidFill>
                          <a:effectLst/>
                          <a:latin typeface="Calibri"/>
                          <a:ea typeface="Times New Roman"/>
                          <a:cs typeface="Times New Roman"/>
                        </a:rPr>
                        <a:t>(XOF/</a:t>
                      </a:r>
                      <a:r>
                        <a:rPr lang="en-US" sz="1600" dirty="0" err="1" smtClean="0">
                          <a:solidFill>
                            <a:srgbClr val="000000"/>
                          </a:solidFill>
                          <a:effectLst/>
                          <a:latin typeface="Calibri"/>
                          <a:ea typeface="Times New Roman"/>
                          <a:cs typeface="Times New Roman"/>
                        </a:rPr>
                        <a:t>Yr</a:t>
                      </a:r>
                      <a:r>
                        <a:rPr lang="en-US" sz="1600" dirty="0">
                          <a:solidFill>
                            <a:srgbClr val="000000"/>
                          </a:solidFill>
                          <a:effectLst/>
                          <a:latin typeface="Calibri"/>
                          <a:ea typeface="Times New Roman"/>
                          <a:cs typeface="Times New Roman"/>
                        </a:rPr>
                        <a:t>)</a:t>
                      </a:r>
                      <a:endParaRPr lang="en-US" sz="16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1,089,040.00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1,031,322.00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1,102,830.00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1,601,646.00</a:t>
                      </a:r>
                      <a:endParaRPr lang="en-US" sz="1600">
                        <a:solidFill>
                          <a:srgbClr val="31849B"/>
                        </a:solidFill>
                        <a:effectLst/>
                        <a:latin typeface="Calibri"/>
                        <a:ea typeface="Calibri"/>
                        <a:cs typeface="Times New Roman"/>
                      </a:endParaRPr>
                    </a:p>
                  </a:txBody>
                  <a:tcPr marL="68580" marR="68580" marT="0" marB="0"/>
                </a:tc>
              </a:tr>
              <a:tr h="376279">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Organic fertilizer input (Kg)</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279.98</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686.71</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148.55</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144.52</a:t>
                      </a:r>
                      <a:endParaRPr lang="en-US" sz="1600">
                        <a:solidFill>
                          <a:srgbClr val="31849B"/>
                        </a:solidFill>
                        <a:effectLst/>
                        <a:latin typeface="Calibri"/>
                        <a:ea typeface="Calibri"/>
                        <a:cs typeface="Times New Roman"/>
                      </a:endParaRPr>
                    </a:p>
                  </a:txBody>
                  <a:tcPr marL="68580" marR="68580" marT="0" marB="0"/>
                </a:tc>
              </a:tr>
              <a:tr h="376279">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Chemical fertilizer input </a:t>
                      </a:r>
                      <a:r>
                        <a:rPr lang="en-US" sz="1600" dirty="0" smtClean="0">
                          <a:solidFill>
                            <a:srgbClr val="000000"/>
                          </a:solidFill>
                          <a:effectLst/>
                          <a:latin typeface="Calibri"/>
                          <a:ea typeface="Times New Roman"/>
                          <a:cs typeface="Times New Roman"/>
                        </a:rPr>
                        <a:t>(Kg</a:t>
                      </a:r>
                      <a:r>
                        <a:rPr lang="en-US" sz="1600" dirty="0">
                          <a:solidFill>
                            <a:srgbClr val="000000"/>
                          </a:solidFill>
                          <a:effectLst/>
                          <a:latin typeface="Calibri"/>
                          <a:ea typeface="Times New Roman"/>
                          <a:cs typeface="Times New Roman"/>
                        </a:rPr>
                        <a:t>)</a:t>
                      </a:r>
                      <a:endParaRPr lang="en-US" sz="16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1,653.62</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2,692.41</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1,078.90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1,966.21</a:t>
                      </a:r>
                      <a:endParaRPr lang="en-US" sz="1600">
                        <a:solidFill>
                          <a:srgbClr val="31849B"/>
                        </a:solidFill>
                        <a:effectLst/>
                        <a:latin typeface="Calibri"/>
                        <a:ea typeface="Calibri"/>
                        <a:cs typeface="Times New Roman"/>
                      </a:endParaRPr>
                    </a:p>
                  </a:txBody>
                  <a:tcPr marL="68580" marR="68580" marT="0" marB="0"/>
                </a:tc>
              </a:tr>
              <a:tr h="376279">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external Labor costs </a:t>
                      </a:r>
                      <a:r>
                        <a:rPr lang="en-US" sz="1600" dirty="0" smtClean="0">
                          <a:solidFill>
                            <a:srgbClr val="000000"/>
                          </a:solidFill>
                          <a:effectLst/>
                          <a:latin typeface="Calibri"/>
                          <a:ea typeface="Times New Roman"/>
                          <a:cs typeface="Times New Roman"/>
                        </a:rPr>
                        <a:t>(XOF)</a:t>
                      </a:r>
                      <a:endParaRPr lang="en-US" sz="16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18,047.43</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39,886.80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9,278.88</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21,554.92</a:t>
                      </a:r>
                      <a:endParaRPr lang="en-US" sz="1600">
                        <a:solidFill>
                          <a:srgbClr val="31849B"/>
                        </a:solidFill>
                        <a:effectLst/>
                        <a:latin typeface="Calibri"/>
                        <a:ea typeface="Calibri"/>
                        <a:cs typeface="Times New Roman"/>
                      </a:endParaRPr>
                    </a:p>
                  </a:txBody>
                  <a:tcPr marL="68580" marR="68580" marT="0" marB="0"/>
                </a:tc>
              </a:tr>
              <a:tr h="376279">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Farm Inputs expenses </a:t>
                      </a:r>
                      <a:r>
                        <a:rPr lang="en-US" sz="1600" dirty="0" smtClean="0">
                          <a:solidFill>
                            <a:srgbClr val="000000"/>
                          </a:solidFill>
                          <a:effectLst/>
                          <a:latin typeface="Calibri"/>
                          <a:ea typeface="Times New Roman"/>
                          <a:cs typeface="Times New Roman"/>
                        </a:rPr>
                        <a:t>(XOF)</a:t>
                      </a:r>
                      <a:endParaRPr lang="en-US" sz="16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645,529.50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1,467,096.00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464,273.30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972,640.20</a:t>
                      </a:r>
                      <a:endParaRPr lang="en-US" sz="1600">
                        <a:solidFill>
                          <a:srgbClr val="31849B"/>
                        </a:solidFill>
                        <a:effectLst/>
                        <a:latin typeface="Calibri"/>
                        <a:ea typeface="Calibri"/>
                        <a:cs typeface="Times New Roman"/>
                      </a:endParaRPr>
                    </a:p>
                  </a:txBody>
                  <a:tcPr marL="68580" marR="68580" marT="0" marB="0"/>
                </a:tc>
              </a:tr>
              <a:tr h="376279">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Proportion of collective plots</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91.88</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93.24</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r>
              <a:tr h="417388">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Proportion of individual plots</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6.88</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6.08</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r>
              <a:tr h="417388">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Proportion of non-owned plots</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1.25</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0.68</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r>
              <a:tr h="417388">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Households Purchase Seeds (%)</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FF0000"/>
                          </a:solidFill>
                          <a:effectLst/>
                          <a:latin typeface="Calibri"/>
                          <a:ea typeface="Times New Roman"/>
                          <a:cs typeface="Times New Roman"/>
                        </a:rPr>
                        <a:t>65.52</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94.74</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n/a</a:t>
                      </a:r>
                      <a:endParaRPr lang="en-US" sz="1600" dirty="0">
                        <a:solidFill>
                          <a:srgbClr val="31849B"/>
                        </a:solidFill>
                        <a:effectLst/>
                        <a:latin typeface="Calibri"/>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28742"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28674" name="TextBox 10"/>
          <p:cNvSpPr txBox="1">
            <a:spLocks noChangeArrowheads="1"/>
          </p:cNvSpPr>
          <p:nvPr/>
        </p:nvSpPr>
        <p:spPr bwMode="auto">
          <a:xfrm>
            <a:off x="323850" y="66675"/>
            <a:ext cx="6481763"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baselines – household surveys</a:t>
            </a:r>
            <a:endParaRPr lang="en-US" sz="3000">
              <a:latin typeface="Calibri" pitchFamily="34" charset="0"/>
              <a:cs typeface="Arial" pitchFamily="34" charset="0"/>
            </a:endParaRPr>
          </a:p>
        </p:txBody>
      </p:sp>
      <p:pic>
        <p:nvPicPr>
          <p:cNvPr id="28675"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graphicFrame>
        <p:nvGraphicFramePr>
          <p:cNvPr id="9" name="Table 8"/>
          <p:cNvGraphicFramePr>
            <a:graphicFrameLocks noGrp="1"/>
          </p:cNvGraphicFramePr>
          <p:nvPr/>
        </p:nvGraphicFramePr>
        <p:xfrm>
          <a:off x="395288" y="692150"/>
          <a:ext cx="8208962" cy="5476873"/>
        </p:xfrm>
        <a:graphic>
          <a:graphicData uri="http://schemas.openxmlformats.org/drawingml/2006/table">
            <a:tbl>
              <a:tblPr firstRow="1" bandRow="1">
                <a:tableStyleId>{46F890A9-2807-4EBB-B81D-B2AA78EC7F39}</a:tableStyleId>
              </a:tblPr>
              <a:tblGrid>
                <a:gridCol w="3024355"/>
                <a:gridCol w="1368161"/>
                <a:gridCol w="1224144"/>
                <a:gridCol w="1296152"/>
                <a:gridCol w="1296150"/>
              </a:tblGrid>
              <a:tr h="376287">
                <a:tc>
                  <a:txBody>
                    <a:bodyPr/>
                    <a:lstStyle/>
                    <a:p>
                      <a:pPr marL="0" marR="0" algn="ctr">
                        <a:lnSpc>
                          <a:spcPct val="115000"/>
                        </a:lnSpc>
                        <a:spcBef>
                          <a:spcPts val="0"/>
                        </a:spcBef>
                        <a:spcAft>
                          <a:spcPts val="0"/>
                        </a:spcAft>
                      </a:pPr>
                      <a:r>
                        <a:rPr lang="en-US" sz="1600" b="1" dirty="0">
                          <a:solidFill>
                            <a:srgbClr val="000000"/>
                          </a:solidFill>
                          <a:effectLst/>
                          <a:latin typeface="Calibri"/>
                          <a:ea typeface="Times New Roman"/>
                          <a:cs typeface="Times New Roman"/>
                        </a:rPr>
                        <a:t>Variable</a:t>
                      </a:r>
                      <a:endParaRPr lang="en-US" sz="2400" dirty="0">
                        <a:solidFill>
                          <a:srgbClr val="31849B"/>
                        </a:solidFill>
                        <a:effectLst/>
                        <a:latin typeface="Calibri"/>
                        <a:ea typeface="Calibri"/>
                        <a:cs typeface="Times New Roman"/>
                      </a:endParaRPr>
                    </a:p>
                  </a:txBody>
                  <a:tcPr marL="68580" marR="68580" marT="0" marB="0"/>
                </a:tc>
                <a:tc gridSpan="2">
                  <a:txBody>
                    <a:bodyPr/>
                    <a:lstStyle/>
                    <a:p>
                      <a:pPr marL="0" marR="0" algn="ctr">
                        <a:lnSpc>
                          <a:spcPct val="115000"/>
                        </a:lnSpc>
                        <a:spcBef>
                          <a:spcPts val="0"/>
                        </a:spcBef>
                        <a:spcAft>
                          <a:spcPts val="0"/>
                        </a:spcAft>
                      </a:pPr>
                      <a:r>
                        <a:rPr lang="en-US" sz="1600" b="1" dirty="0" err="1" smtClean="0">
                          <a:solidFill>
                            <a:srgbClr val="000000"/>
                          </a:solidFill>
                          <a:effectLst/>
                          <a:latin typeface="Calibri"/>
                          <a:ea typeface="Times New Roman"/>
                          <a:cs typeface="Times New Roman"/>
                        </a:rPr>
                        <a:t>Kani</a:t>
                      </a:r>
                      <a:r>
                        <a:rPr lang="en-US" sz="1600" b="1" dirty="0" smtClean="0">
                          <a:solidFill>
                            <a:srgbClr val="000000"/>
                          </a:solidFill>
                          <a:effectLst/>
                          <a:latin typeface="Calibri"/>
                          <a:ea typeface="Times New Roman"/>
                          <a:cs typeface="Times New Roman"/>
                        </a:rPr>
                        <a:t> (Mali) - intervention</a:t>
                      </a:r>
                      <a:endParaRPr lang="en-US" sz="2400" dirty="0">
                        <a:solidFill>
                          <a:srgbClr val="31849B"/>
                        </a:solidFill>
                        <a:effectLst/>
                        <a:latin typeface="Calibri"/>
                        <a:ea typeface="Calibri"/>
                        <a:cs typeface="Times New Roman"/>
                      </a:endParaRPr>
                    </a:p>
                  </a:txBody>
                  <a:tcPr marL="68580" marR="68580" marT="0" marB="0"/>
                </a:tc>
                <a:tc hMerge="1">
                  <a:txBody>
                    <a:bodyPr/>
                    <a:lstStyle/>
                    <a:p>
                      <a:endParaRPr lang="en-US"/>
                    </a:p>
                  </a:txBody>
                  <a:tcPr/>
                </a:tc>
                <a:tc gridSpan="2">
                  <a:txBody>
                    <a:bodyPr/>
                    <a:lstStyle/>
                    <a:p>
                      <a:pPr marL="0" marR="0" algn="ctr">
                        <a:lnSpc>
                          <a:spcPct val="115000"/>
                        </a:lnSpc>
                        <a:spcBef>
                          <a:spcPts val="0"/>
                        </a:spcBef>
                        <a:spcAft>
                          <a:spcPts val="0"/>
                        </a:spcAft>
                      </a:pPr>
                      <a:r>
                        <a:rPr lang="en-US" sz="1600" b="1" dirty="0" err="1" smtClean="0">
                          <a:solidFill>
                            <a:srgbClr val="000000"/>
                          </a:solidFill>
                          <a:effectLst/>
                          <a:latin typeface="Calibri"/>
                          <a:ea typeface="Times New Roman"/>
                          <a:cs typeface="Times New Roman"/>
                        </a:rPr>
                        <a:t>Farakoro</a:t>
                      </a:r>
                      <a:r>
                        <a:rPr lang="en-US" sz="1600" b="1" dirty="0" smtClean="0">
                          <a:solidFill>
                            <a:srgbClr val="000000"/>
                          </a:solidFill>
                          <a:effectLst/>
                          <a:latin typeface="Calibri"/>
                          <a:ea typeface="Times New Roman"/>
                          <a:cs typeface="Times New Roman"/>
                        </a:rPr>
                        <a:t> (Mali) - control</a:t>
                      </a:r>
                      <a:endParaRPr lang="en-US" sz="2400" dirty="0">
                        <a:solidFill>
                          <a:srgbClr val="31849B"/>
                        </a:solidFill>
                        <a:effectLst/>
                        <a:latin typeface="Calibri"/>
                        <a:ea typeface="Calibri"/>
                        <a:cs typeface="Times New Roman"/>
                      </a:endParaRPr>
                    </a:p>
                  </a:txBody>
                  <a:tcPr marL="68580" marR="68580" marT="0" marB="0"/>
                </a:tc>
                <a:tc hMerge="1">
                  <a:txBody>
                    <a:bodyPr/>
                    <a:lstStyle/>
                    <a:p>
                      <a:endParaRPr lang="en-US"/>
                    </a:p>
                  </a:txBody>
                  <a:tcPr/>
                </a:tc>
              </a:tr>
              <a:tr h="420698">
                <a:tc>
                  <a:txBody>
                    <a:bodyPr/>
                    <a:lstStyle/>
                    <a:p>
                      <a:pPr marL="0" marR="0" algn="ctr">
                        <a:lnSpc>
                          <a:spcPct val="115000"/>
                        </a:lnSpc>
                        <a:spcBef>
                          <a:spcPts val="0"/>
                        </a:spcBef>
                        <a:spcAft>
                          <a:spcPts val="0"/>
                        </a:spcAft>
                      </a:pP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Mean</a:t>
                      </a: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std. Dev.</a:t>
                      </a: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Mean</a:t>
                      </a:r>
                      <a:endParaRPr lang="en-US" sz="24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std. Dev.</a:t>
                      </a:r>
                      <a:endParaRPr lang="en-US" sz="2400" dirty="0">
                        <a:solidFill>
                          <a:srgbClr val="31849B"/>
                        </a:solidFill>
                        <a:effectLst/>
                        <a:latin typeface="Calibri"/>
                        <a:ea typeface="Calibri"/>
                        <a:cs typeface="Times New Roman"/>
                      </a:endParaRPr>
                    </a:p>
                  </a:txBody>
                  <a:tcPr marL="68580" marR="68580" marT="0" marB="0"/>
                </a:tc>
              </a:tr>
              <a:tr h="376287">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Household Social resources</a:t>
                      </a:r>
                      <a:endParaRPr lang="en-US" sz="1600">
                        <a:solidFill>
                          <a:srgbClr val="31849B"/>
                        </a:solidFill>
                        <a:effectLst/>
                        <a:latin typeface="Calibri"/>
                        <a:ea typeface="Calibri"/>
                        <a:cs typeface="Times New Roman"/>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r>
              <a:tr h="376287">
                <a:tc>
                  <a:txBody>
                    <a:bodyPr/>
                    <a:lstStyle/>
                    <a:p>
                      <a:pPr marL="0" marR="0" algn="ctr">
                        <a:lnSpc>
                          <a:spcPct val="115000"/>
                        </a:lnSpc>
                        <a:spcBef>
                          <a:spcPts val="0"/>
                        </a:spcBef>
                        <a:spcAft>
                          <a:spcPts val="0"/>
                        </a:spcAft>
                      </a:pPr>
                      <a:r>
                        <a:rPr lang="en-US" sz="1600" dirty="0" smtClean="0">
                          <a:solidFill>
                            <a:srgbClr val="000000"/>
                          </a:solidFill>
                          <a:effectLst/>
                          <a:latin typeface="Calibri"/>
                          <a:ea typeface="Times New Roman"/>
                          <a:cs typeface="Times New Roman"/>
                        </a:rPr>
                        <a:t>Household </a:t>
                      </a:r>
                      <a:r>
                        <a:rPr lang="en-US" sz="1600" dirty="0">
                          <a:solidFill>
                            <a:srgbClr val="000000"/>
                          </a:solidFill>
                          <a:effectLst/>
                          <a:latin typeface="Calibri"/>
                          <a:ea typeface="Times New Roman"/>
                          <a:cs typeface="Times New Roman"/>
                        </a:rPr>
                        <a:t>access to extension (%)</a:t>
                      </a:r>
                      <a:endParaRPr lang="en-US" sz="16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56.9</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48.28</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r>
              <a:tr h="376287">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Households access to credit (%)</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44.83</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21.41</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r>
              <a:tr h="376287">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Households belong to coop (%)</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79.31</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67.24</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r>
              <a:tr h="376287">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Household receive remittance (%)</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25.86</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20.69</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n/a</a:t>
                      </a:r>
                      <a:endParaRPr lang="en-US" sz="1600">
                        <a:solidFill>
                          <a:srgbClr val="31849B"/>
                        </a:solidFill>
                        <a:effectLst/>
                        <a:latin typeface="Calibri"/>
                        <a:ea typeface="Calibri"/>
                        <a:cs typeface="Times New Roman"/>
                      </a:endParaRPr>
                    </a:p>
                  </a:txBody>
                  <a:tcPr marL="68580" marR="68580" marT="0" marB="0"/>
                </a:tc>
              </a:tr>
              <a:tr h="376287">
                <a:tc gridSpan="5">
                  <a:txBody>
                    <a:bodyPr/>
                    <a:lstStyle/>
                    <a:p>
                      <a:pPr algn="ctr"/>
                      <a:endParaRPr lang="en-US" sz="1600">
                        <a:solidFill>
                          <a:srgbClr val="31849B"/>
                        </a:solidFill>
                        <a:effectLst/>
                        <a:latin typeface="Calibri"/>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76287">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Market access and integration</a:t>
                      </a:r>
                      <a:endParaRPr lang="en-US" sz="1600">
                        <a:solidFill>
                          <a:srgbClr val="31849B"/>
                        </a:solidFill>
                        <a:effectLst/>
                        <a:latin typeface="Calibri"/>
                        <a:ea typeface="Calibri"/>
                        <a:cs typeface="Times New Roman"/>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c>
                  <a:txBody>
                    <a:bodyPr/>
                    <a:lstStyle/>
                    <a:p>
                      <a:pPr algn="ctr"/>
                      <a:endParaRPr lang="en-US" sz="1600">
                        <a:solidFill>
                          <a:srgbClr val="31849B"/>
                        </a:solidFill>
                        <a:effectLst/>
                        <a:latin typeface="Calibri"/>
                      </a:endParaRPr>
                    </a:p>
                  </a:txBody>
                  <a:tcPr marL="68580" marR="68580" marT="0" marB="0"/>
                </a:tc>
              </a:tr>
              <a:tr h="376287">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Distance to crops inputs market</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11</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7.95</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5.49</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5.03</a:t>
                      </a:r>
                      <a:endParaRPr lang="en-US" sz="1600">
                        <a:solidFill>
                          <a:srgbClr val="31849B"/>
                        </a:solidFill>
                        <a:effectLst/>
                        <a:latin typeface="Calibri"/>
                        <a:ea typeface="Calibri"/>
                        <a:cs typeface="Times New Roman"/>
                      </a:endParaRPr>
                    </a:p>
                  </a:txBody>
                  <a:tcPr marL="68580" marR="68580" marT="0" marB="0"/>
                </a:tc>
              </a:tr>
              <a:tr h="417398">
                <a:tc>
                  <a:txBody>
                    <a:bodyPr/>
                    <a:lstStyle/>
                    <a:p>
                      <a:pPr marL="0" marR="0" algn="ctr">
                        <a:lnSpc>
                          <a:spcPct val="115000"/>
                        </a:lnSpc>
                        <a:spcBef>
                          <a:spcPts val="0"/>
                        </a:spcBef>
                        <a:spcAft>
                          <a:spcPts val="0"/>
                        </a:spcAft>
                      </a:pPr>
                      <a:r>
                        <a:rPr lang="en-US" sz="1600" dirty="0" smtClean="0">
                          <a:solidFill>
                            <a:srgbClr val="000000"/>
                          </a:solidFill>
                          <a:effectLst/>
                          <a:latin typeface="Calibri"/>
                          <a:ea typeface="Times New Roman"/>
                          <a:cs typeface="Times New Roman"/>
                        </a:rPr>
                        <a:t>Dist. </a:t>
                      </a:r>
                      <a:r>
                        <a:rPr lang="en-US" sz="1600" dirty="0">
                          <a:solidFill>
                            <a:srgbClr val="000000"/>
                          </a:solidFill>
                          <a:effectLst/>
                          <a:latin typeface="Calibri"/>
                          <a:ea typeface="Times New Roman"/>
                          <a:cs typeface="Times New Roman"/>
                        </a:rPr>
                        <a:t>to livestock inputs market</a:t>
                      </a:r>
                      <a:endParaRPr lang="en-US" sz="16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23.53</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15.12</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7.32</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6.40</a:t>
                      </a:r>
                      <a:endParaRPr lang="en-US" sz="1600">
                        <a:solidFill>
                          <a:srgbClr val="31849B"/>
                        </a:solidFill>
                        <a:effectLst/>
                        <a:latin typeface="Calibri"/>
                        <a:ea typeface="Calibri"/>
                        <a:cs typeface="Times New Roman"/>
                      </a:endParaRPr>
                    </a:p>
                  </a:txBody>
                  <a:tcPr marL="68580" marR="68580" marT="0" marB="0"/>
                </a:tc>
              </a:tr>
              <a:tr h="417398">
                <a:tc>
                  <a:txBody>
                    <a:bodyPr/>
                    <a:lstStyle/>
                    <a:p>
                      <a:pPr marL="0" marR="0" algn="ctr">
                        <a:lnSpc>
                          <a:spcPct val="115000"/>
                        </a:lnSpc>
                        <a:spcBef>
                          <a:spcPts val="0"/>
                        </a:spcBef>
                        <a:spcAft>
                          <a:spcPts val="0"/>
                        </a:spcAft>
                      </a:pPr>
                      <a:r>
                        <a:rPr lang="en-US" sz="1600" dirty="0" smtClean="0">
                          <a:solidFill>
                            <a:srgbClr val="000000"/>
                          </a:solidFill>
                          <a:effectLst/>
                          <a:latin typeface="Calibri"/>
                          <a:ea typeface="Times New Roman"/>
                          <a:cs typeface="Times New Roman"/>
                        </a:rPr>
                        <a:t>Dist. </a:t>
                      </a:r>
                      <a:r>
                        <a:rPr lang="en-US" sz="1600" dirty="0">
                          <a:solidFill>
                            <a:srgbClr val="000000"/>
                          </a:solidFill>
                          <a:effectLst/>
                          <a:latin typeface="Calibri"/>
                          <a:ea typeface="Times New Roman"/>
                          <a:cs typeface="Times New Roman"/>
                        </a:rPr>
                        <a:t>to crops outputs market</a:t>
                      </a:r>
                      <a:endParaRPr lang="en-US" sz="16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11.50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8.19</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5.63</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4.97</a:t>
                      </a:r>
                      <a:endParaRPr lang="en-US" sz="1600">
                        <a:solidFill>
                          <a:srgbClr val="31849B"/>
                        </a:solidFill>
                        <a:effectLst/>
                        <a:latin typeface="Calibri"/>
                        <a:ea typeface="Calibri"/>
                        <a:cs typeface="Times New Roman"/>
                      </a:endParaRPr>
                    </a:p>
                  </a:txBody>
                  <a:tcPr marL="68580" marR="68580" marT="0" marB="0"/>
                </a:tc>
              </a:tr>
              <a:tr h="417398">
                <a:tc>
                  <a:txBody>
                    <a:bodyPr/>
                    <a:lstStyle/>
                    <a:p>
                      <a:pPr marL="0" marR="0" algn="ctr">
                        <a:lnSpc>
                          <a:spcPct val="115000"/>
                        </a:lnSpc>
                        <a:spcBef>
                          <a:spcPts val="0"/>
                        </a:spcBef>
                        <a:spcAft>
                          <a:spcPts val="0"/>
                        </a:spcAft>
                      </a:pPr>
                      <a:r>
                        <a:rPr lang="en-US" sz="1600" dirty="0" smtClean="0">
                          <a:solidFill>
                            <a:srgbClr val="000000"/>
                          </a:solidFill>
                          <a:effectLst/>
                          <a:latin typeface="Calibri"/>
                          <a:ea typeface="Times New Roman"/>
                          <a:cs typeface="Times New Roman"/>
                        </a:rPr>
                        <a:t>Dist. </a:t>
                      </a:r>
                      <a:r>
                        <a:rPr lang="en-US" sz="1600" dirty="0">
                          <a:solidFill>
                            <a:srgbClr val="000000"/>
                          </a:solidFill>
                          <a:effectLst/>
                          <a:latin typeface="Calibri"/>
                          <a:ea typeface="Times New Roman"/>
                          <a:cs typeface="Times New Roman"/>
                        </a:rPr>
                        <a:t>to livestock outputs market</a:t>
                      </a:r>
                      <a:endParaRPr lang="en-US" sz="16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17.00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13.39</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7.23</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7.98</a:t>
                      </a:r>
                      <a:endParaRPr lang="en-US" sz="1600">
                        <a:solidFill>
                          <a:srgbClr val="31849B"/>
                        </a:solidFill>
                        <a:effectLst/>
                        <a:latin typeface="Calibri"/>
                        <a:ea typeface="Calibri"/>
                        <a:cs typeface="Times New Roman"/>
                      </a:endParaRPr>
                    </a:p>
                  </a:txBody>
                  <a:tcPr marL="68580" marR="68580" marT="0" marB="0"/>
                </a:tc>
              </a:tr>
              <a:tr h="417398">
                <a:tc>
                  <a:txBody>
                    <a:bodyPr/>
                    <a:lstStyle/>
                    <a:p>
                      <a:pPr marL="0" marR="0" algn="ctr">
                        <a:lnSpc>
                          <a:spcPct val="115000"/>
                        </a:lnSpc>
                        <a:spcBef>
                          <a:spcPts val="0"/>
                        </a:spcBef>
                        <a:spcAft>
                          <a:spcPts val="0"/>
                        </a:spcAft>
                      </a:pPr>
                      <a:r>
                        <a:rPr lang="en-US" sz="1600" dirty="0" err="1" smtClean="0">
                          <a:solidFill>
                            <a:srgbClr val="000000"/>
                          </a:solidFill>
                          <a:effectLst/>
                          <a:latin typeface="Calibri"/>
                          <a:ea typeface="Times New Roman"/>
                          <a:cs typeface="Times New Roman"/>
                        </a:rPr>
                        <a:t>Proport</a:t>
                      </a:r>
                      <a:r>
                        <a:rPr lang="en-US" sz="1600" dirty="0" smtClean="0">
                          <a:solidFill>
                            <a:srgbClr val="000000"/>
                          </a:solidFill>
                          <a:effectLst/>
                          <a:latin typeface="Calibri"/>
                          <a:ea typeface="Times New Roman"/>
                          <a:cs typeface="Times New Roman"/>
                        </a:rPr>
                        <a:t>. </a:t>
                      </a:r>
                      <a:r>
                        <a:rPr lang="en-US" sz="1600" dirty="0">
                          <a:solidFill>
                            <a:srgbClr val="000000"/>
                          </a:solidFill>
                          <a:effectLst/>
                          <a:latin typeface="Calibri"/>
                          <a:ea typeface="Times New Roman"/>
                          <a:cs typeface="Times New Roman"/>
                        </a:rPr>
                        <a:t>of </a:t>
                      </a:r>
                      <a:r>
                        <a:rPr lang="en-US" sz="1600" dirty="0" smtClean="0">
                          <a:solidFill>
                            <a:srgbClr val="000000"/>
                          </a:solidFill>
                          <a:effectLst/>
                          <a:latin typeface="Calibri"/>
                          <a:ea typeface="Times New Roman"/>
                          <a:cs typeface="Times New Roman"/>
                        </a:rPr>
                        <a:t>crops </a:t>
                      </a:r>
                      <a:r>
                        <a:rPr lang="en-US" sz="1600" dirty="0">
                          <a:solidFill>
                            <a:srgbClr val="000000"/>
                          </a:solidFill>
                          <a:effectLst/>
                          <a:latin typeface="Calibri"/>
                          <a:ea typeface="Times New Roman"/>
                          <a:cs typeface="Times New Roman"/>
                        </a:rPr>
                        <a:t>sold (% of prod.)</a:t>
                      </a:r>
                      <a:endParaRPr lang="en-US" sz="1600" dirty="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38.00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solidFill>
                            <a:srgbClr val="000000"/>
                          </a:solidFill>
                          <a:effectLst/>
                          <a:latin typeface="Calibri"/>
                          <a:ea typeface="Times New Roman"/>
                          <a:cs typeface="Times New Roman"/>
                        </a:rPr>
                        <a:t>23.00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b="1">
                          <a:solidFill>
                            <a:srgbClr val="000000"/>
                          </a:solidFill>
                          <a:effectLst/>
                          <a:latin typeface="Calibri"/>
                          <a:ea typeface="Times New Roman"/>
                          <a:cs typeface="Times New Roman"/>
                        </a:rPr>
                        <a:t>38.00</a:t>
                      </a:r>
                      <a:endParaRPr lang="en-US" sz="1600">
                        <a:solidFill>
                          <a:srgbClr val="31849B"/>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solidFill>
                            <a:srgbClr val="000000"/>
                          </a:solidFill>
                          <a:effectLst/>
                          <a:latin typeface="Calibri"/>
                          <a:ea typeface="Times New Roman"/>
                          <a:cs typeface="Times New Roman"/>
                        </a:rPr>
                        <a:t>15.00</a:t>
                      </a:r>
                      <a:endParaRPr lang="en-US" sz="1600" dirty="0">
                        <a:solidFill>
                          <a:srgbClr val="31849B"/>
                        </a:solidFill>
                        <a:effectLst/>
                        <a:latin typeface="Calibri"/>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8"/>
          <p:cNvGrpSpPr>
            <a:grpSpLocks/>
          </p:cNvGrpSpPr>
          <p:nvPr/>
        </p:nvGrpSpPr>
        <p:grpSpPr bwMode="auto">
          <a:xfrm>
            <a:off x="1835150" y="0"/>
            <a:ext cx="8569325" cy="6858000"/>
            <a:chOff x="1835696" y="0"/>
            <a:chExt cx="8568977" cy="6858000"/>
          </a:xfrm>
        </p:grpSpPr>
        <p:sp>
          <p:nvSpPr>
            <p:cNvPr id="11" name="Rectangle 10"/>
            <p:cNvSpPr/>
            <p:nvPr/>
          </p:nvSpPr>
          <p:spPr>
            <a:xfrm>
              <a:off x="1835696" y="0"/>
              <a:ext cx="730855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0726" name="Picture 11" descr="ICRISAT_rightbanner.gif"/>
            <p:cNvPicPr>
              <a:picLocks noChangeAspect="1"/>
            </p:cNvPicPr>
            <p:nvPr/>
          </p:nvPicPr>
          <p:blipFill>
            <a:blip r:embed="rId3"/>
            <a:srcRect/>
            <a:stretch>
              <a:fillRect/>
            </a:stretch>
          </p:blipFill>
          <p:spPr bwMode="auto">
            <a:xfrm>
              <a:off x="8604448" y="0"/>
              <a:ext cx="1800225" cy="6858000"/>
            </a:xfrm>
            <a:prstGeom prst="rect">
              <a:avLst/>
            </a:prstGeom>
            <a:noFill/>
            <a:ln w="9525">
              <a:noFill/>
              <a:miter lim="800000"/>
              <a:headEnd/>
              <a:tailEnd/>
            </a:ln>
          </p:spPr>
        </p:pic>
      </p:grpSp>
      <p:sp>
        <p:nvSpPr>
          <p:cNvPr id="30722" name="TextBox 10"/>
          <p:cNvSpPr txBox="1">
            <a:spLocks noChangeArrowheads="1"/>
          </p:cNvSpPr>
          <p:nvPr/>
        </p:nvSpPr>
        <p:spPr bwMode="auto">
          <a:xfrm>
            <a:off x="323850" y="66675"/>
            <a:ext cx="6481763" cy="554038"/>
          </a:xfrm>
          <a:prstGeom prst="rect">
            <a:avLst/>
          </a:prstGeom>
          <a:noFill/>
          <a:ln w="9525">
            <a:noFill/>
            <a:miter lim="800000"/>
            <a:headEnd/>
            <a:tailEnd/>
          </a:ln>
        </p:spPr>
        <p:txBody>
          <a:bodyPr>
            <a:spAutoFit/>
          </a:bodyPr>
          <a:lstStyle/>
          <a:p>
            <a:r>
              <a:rPr lang="en-US" sz="3000" b="1">
                <a:solidFill>
                  <a:srgbClr val="225C29"/>
                </a:solidFill>
                <a:latin typeface="Calibri" pitchFamily="34" charset="0"/>
                <a:cs typeface="Arial" pitchFamily="34" charset="0"/>
              </a:rPr>
              <a:t>baselines – household surveys</a:t>
            </a:r>
            <a:endParaRPr lang="en-US" sz="3000">
              <a:latin typeface="Calibri" pitchFamily="34" charset="0"/>
              <a:cs typeface="Arial" pitchFamily="34" charset="0"/>
            </a:endParaRPr>
          </a:p>
        </p:txBody>
      </p:sp>
      <p:pic>
        <p:nvPicPr>
          <p:cNvPr id="30723" name="Picture 11" descr="Dryland-Systems-logo-Big.jpg"/>
          <p:cNvPicPr>
            <a:picLocks noChangeAspect="1"/>
          </p:cNvPicPr>
          <p:nvPr/>
        </p:nvPicPr>
        <p:blipFill>
          <a:blip r:embed="rId4"/>
          <a:srcRect/>
          <a:stretch>
            <a:fillRect/>
          </a:stretch>
        </p:blipFill>
        <p:spPr bwMode="auto">
          <a:xfrm>
            <a:off x="53975" y="6165850"/>
            <a:ext cx="1638300" cy="615950"/>
          </a:xfrm>
          <a:prstGeom prst="rect">
            <a:avLst/>
          </a:prstGeom>
          <a:noFill/>
          <a:ln w="9525">
            <a:noFill/>
            <a:miter lim="800000"/>
            <a:headEnd/>
            <a:tailEnd/>
          </a:ln>
        </p:spPr>
      </p:pic>
      <p:pic>
        <p:nvPicPr>
          <p:cNvPr id="30724" name="Image 4"/>
          <p:cNvPicPr>
            <a:picLocks noChangeAspect="1" noChangeArrowheads="1"/>
          </p:cNvPicPr>
          <p:nvPr/>
        </p:nvPicPr>
        <p:blipFill>
          <a:blip r:embed="rId5"/>
          <a:srcRect/>
          <a:stretch>
            <a:fillRect/>
          </a:stretch>
        </p:blipFill>
        <p:spPr bwMode="auto">
          <a:xfrm>
            <a:off x="684213" y="766763"/>
            <a:ext cx="7778750" cy="5326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3058</TotalTime>
  <Words>4970</Words>
  <Application>Microsoft Macintosh PowerPoint</Application>
  <PresentationFormat>On-screen Show (4:3)</PresentationFormat>
  <Paragraphs>953</Paragraphs>
  <Slides>44</Slides>
  <Notes>44</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Vengala Reddy, Ch (ICRISAT-IN)</dc:creator>
  <cp:lastModifiedBy>Birhanu Zemadim</cp:lastModifiedBy>
  <cp:revision>312</cp:revision>
  <dcterms:created xsi:type="dcterms:W3CDTF">2013-03-22T09:23:44Z</dcterms:created>
  <dcterms:modified xsi:type="dcterms:W3CDTF">2014-02-03T03:33:46Z</dcterms:modified>
</cp:coreProperties>
</file>